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61" r:id="rId2"/>
    <p:sldId id="262" r:id="rId3"/>
    <p:sldId id="293" r:id="rId4"/>
    <p:sldId id="294" r:id="rId5"/>
    <p:sldId id="301" r:id="rId6"/>
    <p:sldId id="270" r:id="rId7"/>
    <p:sldId id="271" r:id="rId8"/>
    <p:sldId id="273" r:id="rId9"/>
    <p:sldId id="274" r:id="rId10"/>
    <p:sldId id="275" r:id="rId11"/>
    <p:sldId id="276" r:id="rId12"/>
    <p:sldId id="278" r:id="rId13"/>
    <p:sldId id="279" r:id="rId14"/>
    <p:sldId id="284" r:id="rId15"/>
    <p:sldId id="287" r:id="rId16"/>
    <p:sldId id="288" r:id="rId17"/>
    <p:sldId id="299" r:id="rId18"/>
    <p:sldId id="300" r:id="rId19"/>
    <p:sldId id="289" r:id="rId20"/>
    <p:sldId id="290" r:id="rId21"/>
    <p:sldId id="291" r:id="rId22"/>
    <p:sldId id="298" r:id="rId23"/>
    <p:sldId id="260" r:id="rId24"/>
  </p:sldIdLst>
  <p:sldSz cx="12188825" cy="6858000"/>
  <p:notesSz cx="6797675" cy="9926638"/>
  <p:embeddedFontLst>
    <p:embeddedFont>
      <p:font typeface="AU Passata" panose="020B0503030502030804" pitchFamily="34" charset="77"/>
      <p:regular r:id="rId27"/>
      <p:bold r:id="rId28"/>
    </p:embeddedFont>
    <p:embeddedFont>
      <p:font typeface="AU Passata Light" panose="020B0303030902030804" pitchFamily="34" charset="77"/>
      <p:regular r:id="rId29"/>
      <p:bold r:id="rId30"/>
    </p:embeddedFont>
    <p:embeddedFont>
      <p:font typeface="AU Peto" pitchFamily="82" charset="77"/>
      <p:regular r:id="rId31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mbria Math" panose="02040503050406030204" pitchFamily="18" charset="0"/>
      <p:regular r:id="rId37"/>
    </p:embeddedFont>
    <p:embeddedFont>
      <p:font typeface="Georgia" panose="02040502050405020303" pitchFamily="18" charset="0"/>
      <p:regular r:id="rId38"/>
      <p:bold r:id="rId39"/>
      <p:italic r:id="rId40"/>
      <p:boldItalic r:id="rId41"/>
    </p:embeddedFont>
    <p:embeddedFont>
      <p:font typeface="Trebuchet MS" panose="020B0703020202090204" pitchFamily="34" charset="0"/>
      <p:regular r:id="rId42"/>
      <p:bold r:id="rId43"/>
      <p:italic r:id="rId44"/>
    </p:embeddedFont>
    <p:embeddedFont>
      <p:font typeface="Wingdings 3" pitchFamily="2" charset="2"/>
      <p:regular r:id="rId45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71B2"/>
    <a:srgbClr val="A9A9A9"/>
    <a:srgbClr val="ADCAE2"/>
    <a:srgbClr val="B7CBDB"/>
    <a:srgbClr val="C0C0C0"/>
    <a:srgbClr val="E69F00"/>
    <a:srgbClr val="009000"/>
    <a:srgbClr val="0400FF"/>
    <a:srgbClr val="00254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841" autoAdjust="0"/>
    <p:restoredTop sz="96296" autoAdjust="0"/>
  </p:normalViewPr>
  <p:slideViewPr>
    <p:cSldViewPr snapToObjects="1" showGuides="1">
      <p:cViewPr varScale="1">
        <p:scale>
          <a:sx n="178" d="100"/>
          <a:sy n="178" d="100"/>
        </p:scale>
        <p:origin x="216" y="17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5745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1587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4366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1667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7788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0797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3857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5278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03847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63853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202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Three species, two speciation events.</a:t>
            </a:r>
          </a:p>
          <a:p>
            <a:r>
              <a:rPr lang="en-GB" dirty="0"/>
              <a:t>- If 1st coal between T1 and T2 -&gt; gene tree = species tree</a:t>
            </a:r>
          </a:p>
          <a:p>
            <a:r>
              <a:rPr lang="en-GB" dirty="0"/>
              <a:t>- If 1st coal escapes T2 -&gt; maybe gene tree != species tree</a:t>
            </a:r>
          </a:p>
          <a:p>
            <a:r>
              <a:rPr lang="en-GB" dirty="0"/>
              <a:t>- This is called ILS.</a:t>
            </a:r>
          </a:p>
          <a:p>
            <a:r>
              <a:rPr lang="en-GB" dirty="0"/>
              <a:t>- Usually regarded as an obstacle for phylogenetic reconstruction.</a:t>
            </a:r>
          </a:p>
          <a:p>
            <a:r>
              <a:rPr lang="en-GB" dirty="0"/>
              <a:t>- But valuable -&gt; information-rich about speciation times and ancestral population sizes.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09831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62827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68052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Sequentially Markovian </a:t>
            </a:r>
            <a:r>
              <a:rPr lang="en-GB" dirty="0" err="1"/>
              <a:t>coalescents</a:t>
            </a:r>
            <a:endParaRPr lang="en-GB" dirty="0"/>
          </a:p>
          <a:p>
            <a:r>
              <a:rPr lang="en-GB" dirty="0"/>
              <a:t>	- Hidden states are discretized time intervals.</a:t>
            </a:r>
          </a:p>
          <a:p>
            <a:r>
              <a:rPr lang="en-GB" dirty="0"/>
              <a:t>	- Useful to model changes in Ne through time.</a:t>
            </a:r>
          </a:p>
          <a:p>
            <a:r>
              <a:rPr lang="en-GB" dirty="0"/>
              <a:t>	- Drawback: only one coalescent.</a:t>
            </a:r>
          </a:p>
          <a:p>
            <a:r>
              <a:rPr lang="en-GB" dirty="0"/>
              <a:t>- </a:t>
            </a:r>
            <a:r>
              <a:rPr lang="en-GB" dirty="0" err="1"/>
              <a:t>CoalHMM</a:t>
            </a:r>
            <a:r>
              <a:rPr lang="en-GB" dirty="0"/>
              <a:t>:</a:t>
            </a:r>
          </a:p>
          <a:p>
            <a:r>
              <a:rPr lang="en-GB" dirty="0"/>
              <a:t>	-hidden states are phylogenetic trees</a:t>
            </a:r>
          </a:p>
          <a:p>
            <a:r>
              <a:rPr lang="en-GB" dirty="0"/>
              <a:t>	- V0: canonical topology</a:t>
            </a:r>
          </a:p>
          <a:p>
            <a:r>
              <a:rPr lang="en-GB" dirty="0"/>
              <a:t>	- V1, V2, V3: the others deep coalescence</a:t>
            </a:r>
          </a:p>
          <a:p>
            <a:r>
              <a:rPr lang="en-GB" dirty="0"/>
              <a:t>	- V2, V3: alternative topologies (ILS).</a:t>
            </a:r>
          </a:p>
          <a:p>
            <a:r>
              <a:rPr lang="en-GB" dirty="0"/>
              <a:t>	- Useful to infer spec times &amp; ancestral Ne.</a:t>
            </a:r>
          </a:p>
          <a:p>
            <a:r>
              <a:rPr lang="en-GB" dirty="0"/>
              <a:t>	- Drawback: biased parameters.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4235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Sequentially Markovian </a:t>
            </a:r>
            <a:r>
              <a:rPr lang="en-GB" dirty="0" err="1"/>
              <a:t>coalescents</a:t>
            </a:r>
            <a:endParaRPr lang="en-GB" dirty="0"/>
          </a:p>
          <a:p>
            <a:r>
              <a:rPr lang="en-GB" dirty="0"/>
              <a:t>	- Hidden states are discretized time intervals.</a:t>
            </a:r>
          </a:p>
          <a:p>
            <a:r>
              <a:rPr lang="en-GB" dirty="0"/>
              <a:t>	- Useful to model changes in Ne through time.</a:t>
            </a:r>
          </a:p>
          <a:p>
            <a:r>
              <a:rPr lang="en-GB" dirty="0"/>
              <a:t>	- Drawback: only one coalescent.</a:t>
            </a:r>
          </a:p>
          <a:p>
            <a:r>
              <a:rPr lang="en-GB" dirty="0"/>
              <a:t>- </a:t>
            </a:r>
            <a:r>
              <a:rPr lang="en-GB" dirty="0" err="1"/>
              <a:t>CoalHMM</a:t>
            </a:r>
            <a:r>
              <a:rPr lang="en-GB" dirty="0"/>
              <a:t>:</a:t>
            </a:r>
          </a:p>
          <a:p>
            <a:r>
              <a:rPr lang="en-GB" dirty="0"/>
              <a:t>	-hidden states are phylogenetic trees</a:t>
            </a:r>
          </a:p>
          <a:p>
            <a:r>
              <a:rPr lang="en-GB" dirty="0"/>
              <a:t>	- V0: canonical topology</a:t>
            </a:r>
          </a:p>
          <a:p>
            <a:r>
              <a:rPr lang="en-GB" dirty="0"/>
              <a:t>	- V1, V2, V3: the others deep coalescence</a:t>
            </a:r>
          </a:p>
          <a:p>
            <a:r>
              <a:rPr lang="en-GB" dirty="0"/>
              <a:t>	- V2, V3: alternative topologies (ILS).</a:t>
            </a:r>
          </a:p>
          <a:p>
            <a:r>
              <a:rPr lang="en-GB" dirty="0"/>
              <a:t>	- Useful to infer spec times &amp; ancestral Ne.</a:t>
            </a:r>
          </a:p>
          <a:p>
            <a:r>
              <a:rPr lang="en-GB" dirty="0"/>
              <a:t>	- Drawback: biased parameters.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4475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Combine the two approaches.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9943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New hidden states: phylogenetic trees with two discretized coalescent events.</a:t>
            </a:r>
          </a:p>
          <a:p>
            <a:r>
              <a:rPr lang="en-GB" dirty="0"/>
              <a:t>- V0 -&gt; set of V0 states, each with a combination of coal times.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0353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ILSMC is built by interconnected CTMCs (continuous-time Markov chains). </a:t>
            </a:r>
          </a:p>
          <a:p>
            <a:r>
              <a:rPr lang="en-GB" dirty="0"/>
              <a:t>- These are needed to get the transition probability matrix of ILSMC.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0232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5213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1861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1080071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1080070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71" y="5997600"/>
            <a:ext cx="557569" cy="558000"/>
          </a:xfrm>
          <a:prstGeom prst="rect">
            <a:avLst/>
          </a:prstGeom>
        </p:spPr>
      </p:pic>
      <p:pic>
        <p:nvPicPr>
          <p:cNvPr id="1001001086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4259" y="6125979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24/03/2022</a:t>
            </a:fld>
            <a:r>
              <a:rPr lang="en-GB" dirty="0"/>
              <a:t>29/03/2022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0" name="Date_DateCustomA">
            <a:extLst>
              <a:ext uri="{FF2B5EF4-FFF2-40B4-BE49-F238E27FC236}">
                <a16:creationId xmlns:a16="http://schemas.microsoft.com/office/drawing/2014/main" id="{DD5B08DA-976E-D44C-9F50-A90003067A6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6072564"/>
            <a:ext cx="2271840" cy="611415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bg1"/>
                </a:solidFill>
                <a:latin typeface="+mn-lt"/>
              </a:rPr>
              <a:t>29 March 2022</a:t>
            </a:r>
          </a:p>
        </p:txBody>
      </p:sp>
      <p:sp>
        <p:nvSpPr>
          <p:cNvPr id="21" name="USR_Title">
            <a:extLst>
              <a:ext uri="{FF2B5EF4-FFF2-40B4-BE49-F238E27FC236}">
                <a16:creationId xmlns:a16="http://schemas.microsoft.com/office/drawing/2014/main" id="{E81BC330-86EC-0841-9CC4-65FA01C7F19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6072564"/>
            <a:ext cx="2982416" cy="611415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22" name="FLD_Event">
            <a:extLst>
              <a:ext uri="{FF2B5EF4-FFF2-40B4-BE49-F238E27FC236}">
                <a16:creationId xmlns:a16="http://schemas.microsoft.com/office/drawing/2014/main" id="{0117CD17-946C-6B41-B0CA-420E2D9C200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6072564"/>
            <a:ext cx="2271840" cy="476914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900" b="0" cap="none" baseline="0" dirty="0" err="1">
                <a:solidFill>
                  <a:schemeClr val="bg1"/>
                </a:solidFill>
                <a:latin typeface="+mn-lt"/>
              </a:rPr>
              <a:t>ProbGen</a:t>
            </a:r>
            <a:endParaRPr lang="en-GB" sz="900" b="0" cap="none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3" name="USR_Name">
            <a:extLst>
              <a:ext uri="{FF2B5EF4-FFF2-40B4-BE49-F238E27FC236}">
                <a16:creationId xmlns:a16="http://schemas.microsoft.com/office/drawing/2014/main" id="{1455A4DB-C51A-8246-8C06-3C70781B2A4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6072564"/>
            <a:ext cx="2982416" cy="476914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pic>
        <p:nvPicPr>
          <p:cNvPr id="24" name="Billede streg">
            <a:extLst>
              <a:ext uri="{FF2B5EF4-FFF2-40B4-BE49-F238E27FC236}">
                <a16:creationId xmlns:a16="http://schemas.microsoft.com/office/drawing/2014/main" id="{F1966325-5306-E64B-BC83-FFA8E24D00C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6093296"/>
            <a:ext cx="71734" cy="557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24/03/2022</a:t>
            </a:fld>
            <a:r>
              <a:rPr lang="en-GB" dirty="0"/>
              <a:t>29/03/2022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24/03/2022</a:t>
            </a:fld>
            <a:r>
              <a:rPr lang="en-GB" dirty="0"/>
              <a:t>29/03/2022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24/03/2022</a:t>
            </a:fld>
            <a:r>
              <a:rPr lang="en-GB" dirty="0"/>
              <a:t>29/03/2022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24/03/2022</a:t>
            </a:fld>
            <a:r>
              <a:rPr lang="en-GB" dirty="0"/>
              <a:t>29/03/2022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24/03/2022</a:t>
            </a:fld>
            <a:r>
              <a:rPr lang="en-GB" dirty="0"/>
              <a:t>29/03/2022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24/03/2022</a:t>
            </a:fld>
            <a:r>
              <a:rPr lang="en-GB" dirty="0"/>
              <a:t>29/03/2022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24/03/2022</a:t>
            </a:fld>
            <a:r>
              <a:rPr lang="en-GB" dirty="0"/>
              <a:t>29/03/2022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24/03/2022</a:t>
            </a:fld>
            <a:r>
              <a:rPr lang="en-GB" dirty="0"/>
              <a:t>29/03/2022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24/03/2022</a:t>
            </a:fld>
            <a:r>
              <a:rPr lang="en-GB" dirty="0"/>
              <a:t>29/03/2022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24/03/2022</a:t>
            </a:fld>
            <a:r>
              <a:rPr lang="en-GB" dirty="0"/>
              <a:t>29/03/2022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29 March 2022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ProbGen 2022</a:t>
            </a: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63507127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24/03/2022</a:t>
            </a:fld>
            <a:r>
              <a:rPr lang="en-GB" dirty="0"/>
              <a:t>29/03/2022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24/03/2022</a:t>
            </a:fld>
            <a:r>
              <a:rPr lang="en-GB" dirty="0"/>
              <a:t>29/03/2022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29 March 2022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ProbGen 2022</a:t>
            </a: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344803038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24/03/2022</a:t>
            </a:fld>
            <a:r>
              <a:rPr lang="en-GB" dirty="0"/>
              <a:t>29/03/2022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24/03/2022</a:t>
            </a:fld>
            <a:r>
              <a:rPr lang="en-GB" dirty="0"/>
              <a:t>29/03/2022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>
            <a:lvl1pPr algn="ctr">
              <a:defRPr cap="none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24/03/2022</a:t>
            </a:fld>
            <a:r>
              <a:rPr lang="en-GB" dirty="0"/>
              <a:t>29/03/2022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24/03/2022</a:t>
            </a:fld>
            <a:r>
              <a:rPr lang="en-GB" dirty="0"/>
              <a:t>29/03/2022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24/03/2022</a:t>
            </a:fld>
            <a:r>
              <a:rPr lang="en-GB" dirty="0"/>
              <a:t>29/03/2022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24/03/2022</a:t>
            </a:fld>
            <a:r>
              <a:rPr lang="en-GB" dirty="0"/>
              <a:t>29/03/2022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24/03/2022</a:t>
            </a:fld>
            <a:r>
              <a:rPr lang="en-GB" dirty="0"/>
              <a:t>29/03/2022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 dirty="0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71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6093296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1080071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1080070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32" name="Date_DateCustomA">
            <a:extLst>
              <a:ext uri="{FF2B5EF4-FFF2-40B4-BE49-F238E27FC236}">
                <a16:creationId xmlns:a16="http://schemas.microsoft.com/office/drawing/2014/main" id="{7856B80C-8993-384F-B135-A08ED522F9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6072564"/>
            <a:ext cx="2271840" cy="611415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tx1"/>
                </a:solidFill>
                <a:latin typeface="+mn-lt"/>
              </a:rPr>
              <a:t>29 March 2022</a:t>
            </a:r>
          </a:p>
        </p:txBody>
      </p:sp>
      <p:sp>
        <p:nvSpPr>
          <p:cNvPr id="33" name="USR_Title">
            <a:extLst>
              <a:ext uri="{FF2B5EF4-FFF2-40B4-BE49-F238E27FC236}">
                <a16:creationId xmlns:a16="http://schemas.microsoft.com/office/drawing/2014/main" id="{1D30B434-F2CF-5E4A-9CDE-E04349BE98A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6072564"/>
            <a:ext cx="2982416" cy="611415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tx1"/>
                </a:solidFill>
                <a:latin typeface="+mn-lt"/>
              </a:rPr>
              <a:t>PhD student</a:t>
            </a:r>
          </a:p>
        </p:txBody>
      </p:sp>
      <p:sp>
        <p:nvSpPr>
          <p:cNvPr id="34" name="FLD_Event">
            <a:extLst>
              <a:ext uri="{FF2B5EF4-FFF2-40B4-BE49-F238E27FC236}">
                <a16:creationId xmlns:a16="http://schemas.microsoft.com/office/drawing/2014/main" id="{2B0C5876-F82E-C948-BD8E-55BA1969C0A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6072564"/>
            <a:ext cx="2271840" cy="476914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900" b="0" cap="none" baseline="0" dirty="0" err="1">
                <a:solidFill>
                  <a:schemeClr val="tx1"/>
                </a:solidFill>
                <a:latin typeface="+mn-lt"/>
              </a:rPr>
              <a:t>ProbGen</a:t>
            </a:r>
            <a:endParaRPr lang="en-GB" sz="900" b="0" cap="none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5" name="USR_Name">
            <a:extLst>
              <a:ext uri="{FF2B5EF4-FFF2-40B4-BE49-F238E27FC236}">
                <a16:creationId xmlns:a16="http://schemas.microsoft.com/office/drawing/2014/main" id="{DFA0BDE1-4FA7-0341-9AF5-946869715CA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6072564"/>
            <a:ext cx="2982416" cy="476914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tx1"/>
                </a:solidFill>
                <a:latin typeface="+mn-lt"/>
              </a:rPr>
              <a:t>Iker Rivas-González</a:t>
            </a:r>
          </a:p>
        </p:txBody>
      </p:sp>
      <p:pic>
        <p:nvPicPr>
          <p:cNvPr id="38" name="SecondaryLogo_sort">
            <a:extLst>
              <a:ext uri="{FF2B5EF4-FFF2-40B4-BE49-F238E27FC236}">
                <a16:creationId xmlns:a16="http://schemas.microsoft.com/office/drawing/2014/main" id="{5ED8CE61-31A4-6F48-8D64-7C66056BF7AD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226148" y="6124216"/>
            <a:ext cx="1658237" cy="5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0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4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6" Type="http://schemas.openxmlformats.org/officeDocument/2006/relationships/image" Target="../media/image23.png"/><Relationship Id="rId5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4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6" Type="http://schemas.openxmlformats.org/officeDocument/2006/relationships/image" Target="../media/image23.png"/><Relationship Id="rId5" Type="http://schemas.openxmlformats.org/officeDocument/2006/relationships/image" Target="../media/image42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25.png"/><Relationship Id="rId18" Type="http://schemas.openxmlformats.org/officeDocument/2006/relationships/image" Target="../media/image58.png"/><Relationship Id="rId26" Type="http://schemas.openxmlformats.org/officeDocument/2006/relationships/image" Target="../media/image66.png"/><Relationship Id="rId3" Type="http://schemas.openxmlformats.org/officeDocument/2006/relationships/notesSlide" Target="../notesSlides/notesSlide13.xml"/><Relationship Id="rId21" Type="http://schemas.openxmlformats.org/officeDocument/2006/relationships/image" Target="../media/image61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57.png"/><Relationship Id="rId25" Type="http://schemas.openxmlformats.org/officeDocument/2006/relationships/image" Target="../media/image65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28.svg"/><Relationship Id="rId20" Type="http://schemas.openxmlformats.org/officeDocument/2006/relationships/image" Target="../media/image60.png"/><Relationship Id="rId1" Type="http://schemas.openxmlformats.org/officeDocument/2006/relationships/tags" Target="../tags/tag14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24" Type="http://schemas.openxmlformats.org/officeDocument/2006/relationships/image" Target="../media/image64.png"/><Relationship Id="rId5" Type="http://schemas.openxmlformats.org/officeDocument/2006/relationships/image" Target="../media/image49.png"/><Relationship Id="rId15" Type="http://schemas.openxmlformats.org/officeDocument/2006/relationships/image" Target="../media/image27.png"/><Relationship Id="rId23" Type="http://schemas.openxmlformats.org/officeDocument/2006/relationships/image" Target="../media/image63.png"/><Relationship Id="rId10" Type="http://schemas.openxmlformats.org/officeDocument/2006/relationships/image" Target="../media/image54.png"/><Relationship Id="rId19" Type="http://schemas.openxmlformats.org/officeDocument/2006/relationships/image" Target="../media/image5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26.svg"/><Relationship Id="rId22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13" Type="http://schemas.openxmlformats.org/officeDocument/2006/relationships/image" Target="../media/image650.png"/><Relationship Id="rId18" Type="http://schemas.openxmlformats.org/officeDocument/2006/relationships/image" Target="../media/image700.png"/><Relationship Id="rId3" Type="http://schemas.openxmlformats.org/officeDocument/2006/relationships/notesSlide" Target="../notesSlides/notesSlide14.xml"/><Relationship Id="rId12" Type="http://schemas.openxmlformats.org/officeDocument/2006/relationships/image" Target="../media/image640.png"/><Relationship Id="rId17" Type="http://schemas.openxmlformats.org/officeDocument/2006/relationships/image" Target="../media/image690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680.png"/><Relationship Id="rId20" Type="http://schemas.openxmlformats.org/officeDocument/2006/relationships/image" Target="../media/image68.png"/><Relationship Id="rId1" Type="http://schemas.openxmlformats.org/officeDocument/2006/relationships/tags" Target="../tags/tag15.xml"/><Relationship Id="rId6" Type="http://schemas.openxmlformats.org/officeDocument/2006/relationships/image" Target="../media/image24.svg"/><Relationship Id="rId11" Type="http://schemas.openxmlformats.org/officeDocument/2006/relationships/image" Target="../media/image630.png"/><Relationship Id="rId5" Type="http://schemas.openxmlformats.org/officeDocument/2006/relationships/image" Target="../media/image23.png"/><Relationship Id="rId15" Type="http://schemas.openxmlformats.org/officeDocument/2006/relationships/image" Target="../media/image670.png"/><Relationship Id="rId10" Type="http://schemas.openxmlformats.org/officeDocument/2006/relationships/image" Target="../media/image620.png"/><Relationship Id="rId19" Type="http://schemas.openxmlformats.org/officeDocument/2006/relationships/image" Target="../media/image710.png"/><Relationship Id="rId4" Type="http://schemas.openxmlformats.org/officeDocument/2006/relationships/image" Target="../media/image67.png"/><Relationship Id="rId9" Type="http://schemas.openxmlformats.org/officeDocument/2006/relationships/image" Target="../media/image610.png"/><Relationship Id="rId14" Type="http://schemas.openxmlformats.org/officeDocument/2006/relationships/image" Target="../media/image6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Relationship Id="rId4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Relationship Id="rId5" Type="http://schemas.openxmlformats.org/officeDocument/2006/relationships/image" Target="../media/image71.pn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8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28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8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1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7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2.xml"/><Relationship Id="rId6" Type="http://schemas.openxmlformats.org/officeDocument/2006/relationships/image" Target="../media/image74.jpe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6" Type="http://schemas.openxmlformats.org/officeDocument/2006/relationships/image" Target="../media/image14.jpe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3.sv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8.svg"/><Relationship Id="rId12" Type="http://schemas.openxmlformats.org/officeDocument/2006/relationships/image" Target="../media/image1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18" Type="http://schemas.openxmlformats.org/officeDocument/2006/relationships/image" Target="../media/image39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tags" Target="../tags/tag7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6" Type="http://schemas.openxmlformats.org/officeDocument/2006/relationships/image" Target="../media/image42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4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6" Type="http://schemas.openxmlformats.org/officeDocument/2006/relationships/image" Target="../media/image23.png"/><Relationship Id="rId5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689FAD52-3D09-3F49-8F06-B4069B7D0A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249" y="1393410"/>
            <a:ext cx="10366747" cy="2243691"/>
          </a:xfrm>
        </p:spPr>
        <p:txBody>
          <a:bodyPr/>
          <a:lstStyle/>
          <a:p>
            <a:r>
              <a:rPr lang="en-GB" sz="5400" b="0" cap="none" dirty="0">
                <a:latin typeface="+mn-lt"/>
              </a:rPr>
              <a:t>ILSMC: a phylogenetically aware SMC to infer the evolutionary history of species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57F43709-6E20-8748-9BFF-3D5DA03005F6}"/>
              </a:ext>
            </a:extLst>
          </p:cNvPr>
          <p:cNvSpPr txBox="1">
            <a:spLocks/>
          </p:cNvSpPr>
          <p:nvPr/>
        </p:nvSpPr>
        <p:spPr bwMode="auto">
          <a:xfrm>
            <a:off x="984249" y="4509120"/>
            <a:ext cx="10220325" cy="49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="1" cap="all" baseline="0">
                <a:solidFill>
                  <a:schemeClr val="bg1"/>
                </a:solidFill>
                <a:latin typeface="AU Passata Light" panose="020B0303030902030804" pitchFamily="34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3600" b="0" kern="0" cap="none" dirty="0">
                <a:latin typeface="+mn-lt"/>
              </a:rPr>
              <a:t>Iker Rivas-González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095754-DB6C-6840-B786-BF1431783CEE}"/>
              </a:ext>
            </a:extLst>
          </p:cNvPr>
          <p:cNvSpPr/>
          <p:nvPr/>
        </p:nvSpPr>
        <p:spPr bwMode="auto">
          <a:xfrm>
            <a:off x="8758708" y="3212976"/>
            <a:ext cx="1144417" cy="1126111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859C009E-3E48-4E45-B900-4FCCCAD65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63B1A4E-DB1C-9A42-81B4-B3D406C0B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048" y="2012681"/>
            <a:ext cx="5072906" cy="317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DA11035-EDF6-D548-AE65-D2798B4C9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B318A97-3A42-A841-959E-64B2203FBA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E4B6D0A-CC68-DC40-84B6-16CAEF3026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FC49797-4E80-1E48-81C1-A72019CAE7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2216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08B2F9E6-8FE7-4441-968B-1490C2742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6BADFC-4075-F44D-AC97-99C0ED902A0A}"/>
              </a:ext>
            </a:extLst>
          </p:cNvPr>
          <p:cNvSpPr/>
          <p:nvPr/>
        </p:nvSpPr>
        <p:spPr bwMode="auto">
          <a:xfrm>
            <a:off x="8758708" y="3212976"/>
            <a:ext cx="1144417" cy="1126111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5121709-1D5D-E947-865E-F63E89C9E2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CD33E69-593C-F949-BE05-B55B615F91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178F9FC-6762-EF4C-B026-9FF064807D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A66A798-9EE0-764C-9995-86706C3E33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08609F6-EB21-F34E-BC65-DC1BC462E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794" y="1625117"/>
            <a:ext cx="4124907" cy="412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1996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5CCDA9-A0C4-C041-93C1-F3F4E4D46F80}"/>
              </a:ext>
            </a:extLst>
          </p:cNvPr>
          <p:cNvSpPr/>
          <p:nvPr/>
        </p:nvSpPr>
        <p:spPr bwMode="auto">
          <a:xfrm>
            <a:off x="8788724" y="1537590"/>
            <a:ext cx="1683194" cy="1675386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0AB271A2-74BC-2340-9356-C17BEEC78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6728CA3B-5FBB-F742-933F-B5149FBB1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005" y="1444797"/>
            <a:ext cx="6106511" cy="432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4342C50-1F67-5540-B0D9-26DF4C800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AA83D26-C135-DB47-B53F-EA8AD04BCB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72CBF0D-EA0F-1B4E-8BB1-34E428E33B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78D40CE-12F3-AB40-80B9-F76DD75C5C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59622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EDEF23D2-F7AA-7A4A-A334-2F95E86F1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51DC82-BCA7-974D-AA7A-6606807804CF}"/>
              </a:ext>
            </a:extLst>
          </p:cNvPr>
          <p:cNvSpPr/>
          <p:nvPr/>
        </p:nvSpPr>
        <p:spPr bwMode="auto">
          <a:xfrm>
            <a:off x="8788724" y="1537590"/>
            <a:ext cx="1683194" cy="1675386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19AD958-0214-B24A-BF95-1FD45D18A2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6B89506-CC33-0741-A02A-BB8D91D3AE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0D4A386-FF9A-2046-B42E-24C99C412B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83E5982-8164-784F-9D21-2DE7F0C999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9B8B110A-1134-F74D-92B0-04BD007018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" t="3511" r="3091" b="3794"/>
          <a:stretch/>
        </p:blipFill>
        <p:spPr bwMode="auto">
          <a:xfrm>
            <a:off x="1557907" y="1196752"/>
            <a:ext cx="4813162" cy="47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37078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188E1A-1091-A24A-8069-7A03EF68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96F1EB-21B0-3546-910D-E37C978E0472}"/>
                  </a:ext>
                </a:extLst>
              </p:cNvPr>
              <p:cNvSpPr txBox="1"/>
              <p:nvPr/>
            </p:nvSpPr>
            <p:spPr>
              <a:xfrm>
                <a:off x="-6795020" y="2003766"/>
                <a:ext cx="5680529" cy="3406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000" dirty="0">
                    <a:latin typeface="+mn-lt"/>
                  </a:rPr>
                  <a:t>:</a:t>
                </a: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3 one-sequence CTMCs: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A and B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C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Two-sequence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No coalescence on L or R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sz="1600" dirty="0">
                    <a:latin typeface="+mn-lt"/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1</a:t>
                </a:r>
                <a:r>
                  <a:rPr lang="en-US" sz="1600" baseline="30000" dirty="0">
                    <a:latin typeface="+mn-lt"/>
                  </a:rPr>
                  <a:t>st</a:t>
                </a:r>
                <a:r>
                  <a:rPr lang="en-US" sz="1600" dirty="0">
                    <a:latin typeface="+mn-lt"/>
                  </a:rPr>
                  <a:t> coalescent on L and no coalescent on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or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𝐴𝐵𝐶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Three-sequence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and 1</a:t>
                </a:r>
                <a:r>
                  <a:rPr lang="en-US" sz="1600" baseline="30000" dirty="0"/>
                  <a:t>st</a:t>
                </a:r>
                <a:r>
                  <a:rPr lang="en-US" sz="1600" dirty="0"/>
                  <a:t> coalescent on R </a:t>
                </a:r>
                <a14:m>
                  <m:oMath xmlns:m="http://schemas.openxmlformats.org/officeDocument/2006/math">
                    <m:r>
                      <a:rPr lang="da-DK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K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DK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a-DK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2</a:t>
                </a:r>
                <a:r>
                  <a:rPr lang="en-US" sz="1600" baseline="30000" dirty="0"/>
                  <a:t>nd</a:t>
                </a:r>
                <a:r>
                  <a:rPr lang="en-US" sz="1600" dirty="0"/>
                  <a:t> coalescent on both L and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96F1EB-21B0-3546-910D-E37C978E0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95020" y="2003766"/>
                <a:ext cx="5680529" cy="3406061"/>
              </a:xfrm>
              <a:prstGeom prst="rect">
                <a:avLst/>
              </a:prstGeom>
              <a:blipFill>
                <a:blip r:embed="rId4"/>
                <a:stretch>
                  <a:fillRect l="-2004" t="-2230" r="-668" b="-2974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phic 19">
            <a:extLst>
              <a:ext uri="{FF2B5EF4-FFF2-40B4-BE49-F238E27FC236}">
                <a16:creationId xmlns:a16="http://schemas.microsoft.com/office/drawing/2014/main" id="{6CFF3142-186D-DD45-9F08-4AA61905A0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318" t="13103" r="26319" b="12943"/>
          <a:stretch/>
        </p:blipFill>
        <p:spPr>
          <a:xfrm>
            <a:off x="4779220" y="1772816"/>
            <a:ext cx="2808312" cy="43849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434C9B-F803-AA45-9428-74BD02891B22}"/>
                  </a:ext>
                </a:extLst>
              </p:cNvPr>
              <p:cNvSpPr txBox="1"/>
              <p:nvPr/>
            </p:nvSpPr>
            <p:spPr>
              <a:xfrm>
                <a:off x="4381105" y="4665577"/>
                <a:ext cx="403316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434C9B-F803-AA45-9428-74BD02891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105" y="4665577"/>
                <a:ext cx="403316" cy="263149"/>
              </a:xfrm>
              <a:prstGeom prst="rect">
                <a:avLst/>
              </a:prstGeom>
              <a:blipFill>
                <a:blip r:embed="rId7"/>
                <a:stretch>
                  <a:fillRect l="-6250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F570C0-41D9-C14B-AF8D-64B6798C7EA0}"/>
                  </a:ext>
                </a:extLst>
              </p:cNvPr>
              <p:cNvSpPr txBox="1"/>
              <p:nvPr/>
            </p:nvSpPr>
            <p:spPr>
              <a:xfrm>
                <a:off x="4745689" y="4443617"/>
                <a:ext cx="25891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F570C0-41D9-C14B-AF8D-64B6798C7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689" y="4443617"/>
                <a:ext cx="258917" cy="263149"/>
              </a:xfrm>
              <a:prstGeom prst="rect">
                <a:avLst/>
              </a:prstGeom>
              <a:blipFill>
                <a:blip r:embed="rId8"/>
                <a:stretch>
                  <a:fillRect l="-13636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BA3727-56EF-694E-AAD6-0D8499AE409A}"/>
                  </a:ext>
                </a:extLst>
              </p:cNvPr>
              <p:cNvSpPr txBox="1"/>
              <p:nvPr/>
            </p:nvSpPr>
            <p:spPr>
              <a:xfrm>
                <a:off x="4750055" y="4058562"/>
                <a:ext cx="26423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BA3727-56EF-694E-AAD6-0D8499AE4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055" y="4058562"/>
                <a:ext cx="264237" cy="263149"/>
              </a:xfrm>
              <a:prstGeom prst="rect">
                <a:avLst/>
              </a:prstGeom>
              <a:blipFill>
                <a:blip r:embed="rId9"/>
                <a:stretch>
                  <a:fillRect l="-8696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6DFCE3-94D8-DD43-B74E-D5B84867D1E5}"/>
                  </a:ext>
                </a:extLst>
              </p:cNvPr>
              <p:cNvSpPr txBox="1"/>
              <p:nvPr/>
            </p:nvSpPr>
            <p:spPr>
              <a:xfrm>
                <a:off x="4361483" y="3514378"/>
                <a:ext cx="508793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6DFCE3-94D8-DD43-B74E-D5B84867D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483" y="3514378"/>
                <a:ext cx="508793" cy="263149"/>
              </a:xfrm>
              <a:prstGeom prst="rect">
                <a:avLst/>
              </a:prstGeom>
              <a:blipFill>
                <a:blip r:embed="rId10"/>
                <a:stretch>
                  <a:fillRect l="-2439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A059B-D8ED-8549-8A4A-7D0A471218C0}"/>
                  </a:ext>
                </a:extLst>
              </p:cNvPr>
              <p:cNvSpPr txBox="1"/>
              <p:nvPr/>
            </p:nvSpPr>
            <p:spPr>
              <a:xfrm>
                <a:off x="4724983" y="3157868"/>
                <a:ext cx="28398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A059B-D8ED-8549-8A4A-7D0A47121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983" y="3157868"/>
                <a:ext cx="283987" cy="263149"/>
              </a:xfrm>
              <a:prstGeom prst="rect">
                <a:avLst/>
              </a:prstGeom>
              <a:blipFill>
                <a:blip r:embed="rId11"/>
                <a:stretch>
                  <a:fillRect l="-17391" r="-4348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DA1A7F-69C2-444E-B60E-A3A87BE24F5C}"/>
                  </a:ext>
                </a:extLst>
              </p:cNvPr>
              <p:cNvSpPr txBox="1"/>
              <p:nvPr/>
            </p:nvSpPr>
            <p:spPr>
              <a:xfrm>
                <a:off x="4724983" y="2558620"/>
                <a:ext cx="289309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DA1A7F-69C2-444E-B60E-A3A87BE24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983" y="2558620"/>
                <a:ext cx="289309" cy="263149"/>
              </a:xfrm>
              <a:prstGeom prst="rect">
                <a:avLst/>
              </a:prstGeom>
              <a:blipFill>
                <a:blip r:embed="rId12"/>
                <a:stretch>
                  <a:fillRect l="-16667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Graphic 31">
            <a:extLst>
              <a:ext uri="{FF2B5EF4-FFF2-40B4-BE49-F238E27FC236}">
                <a16:creationId xmlns:a16="http://schemas.microsoft.com/office/drawing/2014/main" id="{DE513A49-FE86-7B45-93EA-47A80428F60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007180" y="1835982"/>
            <a:ext cx="4176464" cy="417646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43CE8F28-852D-6B46-9DF0-51E8242142A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252361" y="1835982"/>
            <a:ext cx="4179600" cy="4179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988360-AF2F-ED48-8AC4-A5C7DF0DA60C}"/>
                  </a:ext>
                </a:extLst>
              </p:cNvPr>
              <p:cNvSpPr txBox="1"/>
              <p:nvPr/>
            </p:nvSpPr>
            <p:spPr>
              <a:xfrm>
                <a:off x="14680345" y="1910203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988360-AF2F-ED48-8AC4-A5C7DF0DA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0345" y="1910203"/>
                <a:ext cx="572016" cy="354200"/>
              </a:xfrm>
              <a:prstGeom prst="rect">
                <a:avLst/>
              </a:prstGeom>
              <a:blipFill>
                <a:blip r:embed="rId17"/>
                <a:stretch>
                  <a:fillRect l="-8696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D3C7CFD-6CF3-E04B-8314-AFC4970ADE5F}"/>
                  </a:ext>
                </a:extLst>
              </p:cNvPr>
              <p:cNvSpPr txBox="1"/>
              <p:nvPr/>
            </p:nvSpPr>
            <p:spPr>
              <a:xfrm>
                <a:off x="16925526" y="1940057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D3C7CFD-6CF3-E04B-8314-AFC4970AD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5526" y="1940057"/>
                <a:ext cx="572208" cy="357085"/>
              </a:xfrm>
              <a:prstGeom prst="rect">
                <a:avLst/>
              </a:prstGeom>
              <a:blipFill>
                <a:blip r:embed="rId18"/>
                <a:stretch>
                  <a:fillRect l="-10870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E5C76CB0-719B-EA48-B7F6-9AE0F4447175}"/>
              </a:ext>
            </a:extLst>
          </p:cNvPr>
          <p:cNvSpPr txBox="1"/>
          <p:nvPr/>
        </p:nvSpPr>
        <p:spPr>
          <a:xfrm>
            <a:off x="14333256" y="1329617"/>
            <a:ext cx="1181477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Left site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D51380-2010-2447-BFC8-06E2EDF83A76}"/>
              </a:ext>
            </a:extLst>
          </p:cNvPr>
          <p:cNvSpPr txBox="1"/>
          <p:nvPr/>
        </p:nvSpPr>
        <p:spPr>
          <a:xfrm>
            <a:off x="16541633" y="1329616"/>
            <a:ext cx="1431482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Right site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7E7924-43CD-1C4F-8821-3E9C6F0000ED}"/>
                  </a:ext>
                </a:extLst>
              </p:cNvPr>
              <p:cNvSpPr txBox="1"/>
              <p:nvPr/>
            </p:nvSpPr>
            <p:spPr>
              <a:xfrm>
                <a:off x="13632999" y="4460337"/>
                <a:ext cx="34701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7E7924-43CD-1C4F-8821-3E9C6F000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2999" y="4460337"/>
                <a:ext cx="347018" cy="233910"/>
              </a:xfrm>
              <a:prstGeom prst="rect">
                <a:avLst/>
              </a:prstGeom>
              <a:blipFill>
                <a:blip r:embed="rId19"/>
                <a:stretch>
                  <a:fillRect l="-7143" r="-7143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0611F4-3D9E-C14D-8C15-0C74149E1B70}"/>
                  </a:ext>
                </a:extLst>
              </p:cNvPr>
              <p:cNvSpPr txBox="1"/>
              <p:nvPr/>
            </p:nvSpPr>
            <p:spPr>
              <a:xfrm>
                <a:off x="14023853" y="4226427"/>
                <a:ext cx="21877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0611F4-3D9E-C14D-8C15-0C74149E1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3853" y="4226427"/>
                <a:ext cx="218778" cy="233910"/>
              </a:xfrm>
              <a:prstGeom prst="rect">
                <a:avLst/>
              </a:prstGeom>
              <a:blipFill>
                <a:blip r:embed="rId20"/>
                <a:stretch>
                  <a:fillRect l="-16667" r="-11111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80532D-93F1-F545-BE21-F939EEC7080B}"/>
                  </a:ext>
                </a:extLst>
              </p:cNvPr>
              <p:cNvSpPr txBox="1"/>
              <p:nvPr/>
            </p:nvSpPr>
            <p:spPr>
              <a:xfrm>
                <a:off x="14025122" y="3952506"/>
                <a:ext cx="223523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80532D-93F1-F545-BE21-F939EEC70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5122" y="3952506"/>
                <a:ext cx="223523" cy="233910"/>
              </a:xfrm>
              <a:prstGeom prst="rect">
                <a:avLst/>
              </a:prstGeom>
              <a:blipFill>
                <a:blip r:embed="rId21"/>
                <a:stretch>
                  <a:fillRect l="-16667" r="-11111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2CDE19-21C8-FC48-98FB-BA6AF8E4CB8B}"/>
                  </a:ext>
                </a:extLst>
              </p:cNvPr>
              <p:cNvSpPr txBox="1"/>
              <p:nvPr/>
            </p:nvSpPr>
            <p:spPr>
              <a:xfrm>
                <a:off x="13598800" y="3549442"/>
                <a:ext cx="440890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2CDE19-21C8-FC48-98FB-BA6AF8E4C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800" y="3549442"/>
                <a:ext cx="440890" cy="233910"/>
              </a:xfrm>
              <a:prstGeom prst="rect">
                <a:avLst/>
              </a:prstGeom>
              <a:blipFill>
                <a:blip r:embed="rId22"/>
                <a:stretch>
                  <a:fillRect l="-5556" r="-2778" b="-15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6296E55-8FD1-A443-ABD0-7BB6878739A1}"/>
                  </a:ext>
                </a:extLst>
              </p:cNvPr>
              <p:cNvSpPr txBox="1"/>
              <p:nvPr/>
            </p:nvSpPr>
            <p:spPr>
              <a:xfrm>
                <a:off x="14047309" y="3301006"/>
                <a:ext cx="239809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6296E55-8FD1-A443-ABD0-7BB687873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309" y="3301006"/>
                <a:ext cx="239809" cy="233910"/>
              </a:xfrm>
              <a:prstGeom prst="rect">
                <a:avLst/>
              </a:prstGeom>
              <a:blipFill>
                <a:blip r:embed="rId23"/>
                <a:stretch>
                  <a:fillRect l="-14286" r="-4762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86FA79E-99E9-6840-9585-E0EC1CA59119}"/>
                  </a:ext>
                </a:extLst>
              </p:cNvPr>
              <p:cNvSpPr txBox="1"/>
              <p:nvPr/>
            </p:nvSpPr>
            <p:spPr>
              <a:xfrm>
                <a:off x="14047309" y="2883416"/>
                <a:ext cx="244554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86FA79E-99E9-6840-9585-E0EC1CA59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309" y="2883416"/>
                <a:ext cx="244554" cy="233910"/>
              </a:xfrm>
              <a:prstGeom prst="rect">
                <a:avLst/>
              </a:prstGeom>
              <a:blipFill>
                <a:blip r:embed="rId24"/>
                <a:stretch>
                  <a:fillRect l="-14286" r="-9524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8A7C0A-1734-544D-BDA5-2F6480C0FB61}"/>
                  </a:ext>
                </a:extLst>
              </p:cNvPr>
              <p:cNvSpPr txBox="1"/>
              <p:nvPr/>
            </p:nvSpPr>
            <p:spPr>
              <a:xfrm>
                <a:off x="4446624" y="1352149"/>
                <a:ext cx="2509130" cy="8451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400FF"/>
                    </a:solidFill>
                    <a:latin typeface="+mn-lt"/>
                  </a:rPr>
                  <a:t>Left site</a:t>
                </a:r>
              </a:p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800" i="1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800" dirty="0">
                  <a:solidFill>
                    <a:srgbClr val="0400FF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8A7C0A-1734-544D-BDA5-2F6480C0F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624" y="1352149"/>
                <a:ext cx="2509130" cy="845103"/>
              </a:xfrm>
              <a:prstGeom prst="rect">
                <a:avLst/>
              </a:prstGeom>
              <a:blipFill>
                <a:blip r:embed="rId25"/>
                <a:stretch>
                  <a:fillRect l="-8040" t="-16418" b="-746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E43DB73-1CDB-1345-9F8E-9C93D1516798}"/>
                  </a:ext>
                </a:extLst>
              </p:cNvPr>
              <p:cNvSpPr txBox="1"/>
              <p:nvPr/>
            </p:nvSpPr>
            <p:spPr>
              <a:xfrm>
                <a:off x="5173305" y="1351924"/>
                <a:ext cx="2509130" cy="8470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09000"/>
                    </a:solidFill>
                    <a:latin typeface="+mn-lt"/>
                  </a:rPr>
                  <a:t>Right site</a:t>
                </a:r>
              </a:p>
              <a:p>
                <a:pPr algn="r"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09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DK" sz="2800" i="1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en-DK" sz="2800" dirty="0">
                  <a:solidFill>
                    <a:srgbClr val="009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E43DB73-1CDB-1345-9F8E-9C93D1516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305" y="1351924"/>
                <a:ext cx="2509130" cy="847091"/>
              </a:xfrm>
              <a:prstGeom prst="rect">
                <a:avLst/>
              </a:prstGeom>
              <a:blipFill>
                <a:blip r:embed="rId26"/>
                <a:stretch>
                  <a:fillRect t="-16176" r="-9091" b="-588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8558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0DB28036-6333-984B-9AB7-45D74EC52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5A2A45-B1D6-6248-A08D-D7719EFAC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66" y="1397979"/>
            <a:ext cx="5400600" cy="428718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862C39A-E146-5C46-9F31-D1A7842CCFBB}"/>
              </a:ext>
            </a:extLst>
          </p:cNvPr>
          <p:cNvGrpSpPr/>
          <p:nvPr/>
        </p:nvGrpSpPr>
        <p:grpSpPr>
          <a:xfrm>
            <a:off x="2621990" y="1052736"/>
            <a:ext cx="3760454" cy="3760454"/>
            <a:chOff x="2693998" y="1601739"/>
            <a:chExt cx="3168352" cy="3168352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4C84E1F2-8A05-5F4C-8D0F-80760D97E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93998" y="1601739"/>
              <a:ext cx="3168352" cy="31683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D8C187A-F14F-414C-AC20-51717E49C310}"/>
                    </a:ext>
                  </a:extLst>
                </p:cNvPr>
                <p:cNvSpPr txBox="1"/>
                <p:nvPr/>
              </p:nvSpPr>
              <p:spPr>
                <a:xfrm>
                  <a:off x="3150113" y="3233017"/>
                  <a:ext cx="259815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5E7039D-7A31-0948-A1D1-D38B8D5293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0113" y="3233017"/>
                  <a:ext cx="259815" cy="17543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514E2FB-E4ED-4B4D-8AED-E42BB6F40190}"/>
                    </a:ext>
                  </a:extLst>
                </p:cNvPr>
                <p:cNvSpPr txBox="1"/>
                <p:nvPr/>
              </p:nvSpPr>
              <p:spPr>
                <a:xfrm>
                  <a:off x="3249169" y="3840498"/>
                  <a:ext cx="180947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306528B-BC93-2245-8507-497D331FD3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9169" y="3840498"/>
                  <a:ext cx="180947" cy="175433"/>
                </a:xfrm>
                <a:prstGeom prst="rect">
                  <a:avLst/>
                </a:prstGeom>
                <a:blipFill>
                  <a:blip r:embed="rId9"/>
                  <a:stretch>
                    <a:fillRect l="-5556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02FF687F-903F-714A-9C7C-849352AB6D25}"/>
                </a:ext>
              </a:extLst>
            </p:cNvPr>
            <p:cNvSpPr/>
            <p:nvPr/>
          </p:nvSpPr>
          <p:spPr bwMode="auto">
            <a:xfrm>
              <a:off x="3430116" y="3663950"/>
              <a:ext cx="116359" cy="629147"/>
            </a:xfrm>
            <a:prstGeom prst="leftBrace">
              <a:avLst>
                <a:gd name="adj1" fmla="val 160324"/>
                <a:gd name="adj2" fmla="val 50000"/>
              </a:avLst>
            </a:prstGeom>
            <a:noFill/>
            <a:ln w="190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F9EA467A-63B7-DF4F-B948-32884216A3C2}"/>
                </a:ext>
              </a:extLst>
            </p:cNvPr>
            <p:cNvSpPr/>
            <p:nvPr/>
          </p:nvSpPr>
          <p:spPr bwMode="auto">
            <a:xfrm flipH="1">
              <a:off x="4487425" y="3663949"/>
              <a:ext cx="94819" cy="629147"/>
            </a:xfrm>
            <a:prstGeom prst="leftBrace">
              <a:avLst>
                <a:gd name="adj1" fmla="val 160324"/>
                <a:gd name="adj2" fmla="val 50000"/>
              </a:avLst>
            </a:prstGeom>
            <a:noFill/>
            <a:ln w="190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6DA0ED8-331F-C746-AB48-3BFFC8F70136}"/>
                    </a:ext>
                  </a:extLst>
                </p:cNvPr>
                <p:cNvSpPr txBox="1"/>
                <p:nvPr/>
              </p:nvSpPr>
              <p:spPr>
                <a:xfrm>
                  <a:off x="4612067" y="3861048"/>
                  <a:ext cx="193771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8A9FD47-6C1E-8648-9BFD-77FC3FCFCD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2067" y="3861048"/>
                  <a:ext cx="193771" cy="17543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F40A08D9-0D81-5B4A-9FD1-91F5251E82E8}"/>
                </a:ext>
              </a:extLst>
            </p:cNvPr>
            <p:cNvSpPr/>
            <p:nvPr/>
          </p:nvSpPr>
          <p:spPr bwMode="auto">
            <a:xfrm flipH="1">
              <a:off x="4998959" y="3034802"/>
              <a:ext cx="94818" cy="1258294"/>
            </a:xfrm>
            <a:prstGeom prst="leftBrace">
              <a:avLst>
                <a:gd name="adj1" fmla="val 160324"/>
                <a:gd name="adj2" fmla="val 50000"/>
              </a:avLst>
            </a:prstGeom>
            <a:noFill/>
            <a:ln w="190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50BD281-67A7-DA4F-91F8-3144186C250B}"/>
                    </a:ext>
                  </a:extLst>
                </p:cNvPr>
                <p:cNvSpPr txBox="1"/>
                <p:nvPr/>
              </p:nvSpPr>
              <p:spPr>
                <a:xfrm>
                  <a:off x="5110778" y="3553555"/>
                  <a:ext cx="193769" cy="1754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299F385-E81F-0A47-8BE2-8B9A425914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0778" y="3553555"/>
                  <a:ext cx="193769" cy="17543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76917D32-78C5-8C46-8657-F9852826619F}"/>
                </a:ext>
              </a:extLst>
            </p:cNvPr>
            <p:cNvSpPr/>
            <p:nvPr/>
          </p:nvSpPr>
          <p:spPr bwMode="auto">
            <a:xfrm>
              <a:off x="3426929" y="3034802"/>
              <a:ext cx="116359" cy="629147"/>
            </a:xfrm>
            <a:prstGeom prst="leftBrace">
              <a:avLst>
                <a:gd name="adj1" fmla="val 160324"/>
                <a:gd name="adj2" fmla="val 50000"/>
              </a:avLst>
            </a:prstGeom>
            <a:noFill/>
            <a:ln w="190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737B292-8825-AC48-BA53-3FA763F89743}"/>
                    </a:ext>
                  </a:extLst>
                </p:cNvPr>
                <p:cNvSpPr txBox="1"/>
                <p:nvPr/>
              </p:nvSpPr>
              <p:spPr>
                <a:xfrm>
                  <a:off x="3871807" y="3081141"/>
                  <a:ext cx="348300" cy="5262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</m:oMath>
                    </m:oMathPara>
                  </a14:m>
                  <a:endParaRPr lang="da-DK" sz="1200" b="0" i="1" dirty="0"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</m:oMath>
                    </m:oMathPara>
                  </a14:m>
                  <a:endParaRPr lang="da-DK" sz="1200" b="0" dirty="0">
                    <a:latin typeface="+mn-lt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da-DK" sz="1200" i="1">
                                <a:latin typeface="Cambria Math" panose="02040503050406030204" pitchFamily="18" charset="0"/>
                              </a:rPr>
                              <m:t>𝐴𝐵𝐶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E628783-C824-E04E-8464-86FF0D810A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1807" y="3081141"/>
                  <a:ext cx="348300" cy="52629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30E2A9E-F7DD-DF47-9FC1-B7ACE748BD2B}"/>
                    </a:ext>
                  </a:extLst>
                </p:cNvPr>
                <p:cNvSpPr txBox="1"/>
                <p:nvPr/>
              </p:nvSpPr>
              <p:spPr>
                <a:xfrm>
                  <a:off x="3715204" y="3826068"/>
                  <a:ext cx="198644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C22E051-F0A4-8E41-A004-6E1D2D93A1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5204" y="3826068"/>
                  <a:ext cx="198644" cy="175433"/>
                </a:xfrm>
                <a:prstGeom prst="rect">
                  <a:avLst/>
                </a:prstGeom>
                <a:blipFill>
                  <a:blip r:embed="rId13"/>
                  <a:stretch>
                    <a:fillRect l="-5000" b="-11111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AFE5325-5AB3-E542-B5D1-353118144E77}"/>
                    </a:ext>
                  </a:extLst>
                </p:cNvPr>
                <p:cNvSpPr/>
                <p:nvPr/>
              </p:nvSpPr>
              <p:spPr>
                <a:xfrm>
                  <a:off x="3594139" y="3978522"/>
                  <a:ext cx="346582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DK" sz="1200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8E75396F-7692-FF49-B0F2-5860855ED4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4139" y="3978522"/>
                  <a:ext cx="346582" cy="27699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972F1DE-0381-DC44-A043-8D98440B7CCC}"/>
                    </a:ext>
                  </a:extLst>
                </p:cNvPr>
                <p:cNvSpPr txBox="1"/>
                <p:nvPr/>
              </p:nvSpPr>
              <p:spPr>
                <a:xfrm>
                  <a:off x="4176604" y="3826068"/>
                  <a:ext cx="204928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1546060-2DF3-1A43-8ADE-C51310733C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6604" y="3826068"/>
                  <a:ext cx="204928" cy="175433"/>
                </a:xfrm>
                <a:prstGeom prst="rect">
                  <a:avLst/>
                </a:prstGeom>
                <a:blipFill>
                  <a:blip r:embed="rId15"/>
                  <a:stretch>
                    <a:fillRect l="-10000" b="-11111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5C5D475-B9CF-F54E-925A-33AC2942E10F}"/>
                    </a:ext>
                  </a:extLst>
                </p:cNvPr>
                <p:cNvSpPr/>
                <p:nvPr/>
              </p:nvSpPr>
              <p:spPr>
                <a:xfrm>
                  <a:off x="4140843" y="3978522"/>
                  <a:ext cx="346582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DK" sz="1200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4B83FFB6-2ADB-1D41-BA71-F5F42BBC6D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0843" y="3978522"/>
                  <a:ext cx="346582" cy="27699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EF687C2-C540-D94B-96B8-E06AF144224C}"/>
                    </a:ext>
                  </a:extLst>
                </p:cNvPr>
                <p:cNvSpPr txBox="1"/>
                <p:nvPr/>
              </p:nvSpPr>
              <p:spPr>
                <a:xfrm>
                  <a:off x="4506781" y="3253567"/>
                  <a:ext cx="197233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657F71A-85F2-BD44-9764-61BCAAD618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6781" y="3253567"/>
                  <a:ext cx="197233" cy="175433"/>
                </a:xfrm>
                <a:prstGeom prst="rect">
                  <a:avLst/>
                </a:prstGeom>
                <a:blipFill>
                  <a:blip r:embed="rId17"/>
                  <a:stretch>
                    <a:fillRect l="-10000" b="-16667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A5664E4B-4230-1D45-B585-FDC473B8616D}"/>
                    </a:ext>
                  </a:extLst>
                </p:cNvPr>
                <p:cNvSpPr/>
                <p:nvPr/>
              </p:nvSpPr>
              <p:spPr>
                <a:xfrm>
                  <a:off x="4490612" y="3412043"/>
                  <a:ext cx="346582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DK" sz="1200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A40CDAD-2BB8-3641-B115-2A274948D9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0612" y="3412043"/>
                  <a:ext cx="346582" cy="276999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223E048-5B1E-BB45-801A-4ED0507CB159}"/>
                    </a:ext>
                  </a:extLst>
                </p:cNvPr>
                <p:cNvSpPr txBox="1"/>
                <p:nvPr/>
              </p:nvSpPr>
              <p:spPr>
                <a:xfrm>
                  <a:off x="4032454" y="2303422"/>
                  <a:ext cx="348300" cy="5262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𝐴𝐵𝐶</m:t>
                            </m:r>
                          </m:sub>
                        </m:sSub>
                      </m:oMath>
                    </m:oMathPara>
                  </a14:m>
                  <a:endParaRPr lang="da-DK" sz="1200" b="0" i="1" dirty="0"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𝐴𝐵𝐶</m:t>
                            </m:r>
                          </m:sub>
                        </m:sSub>
                      </m:oMath>
                    </m:oMathPara>
                  </a14:m>
                  <a:endParaRPr lang="da-DK" sz="1200" b="0" dirty="0">
                    <a:latin typeface="+mn-lt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𝐴𝐵𝐶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0FA753B-68F2-9241-A360-D57F0FE6B4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2454" y="2303422"/>
                  <a:ext cx="348300" cy="526298"/>
                </a:xfrm>
                <a:prstGeom prst="rect">
                  <a:avLst/>
                </a:prstGeom>
                <a:blipFill>
                  <a:blip r:embed="rId19"/>
                  <a:stretch>
                    <a:fillRect l="-2941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F6C512F-DFCD-D745-B91C-58A2C3E2A352}"/>
              </a:ext>
            </a:extLst>
          </p:cNvPr>
          <p:cNvGrpSpPr/>
          <p:nvPr/>
        </p:nvGrpSpPr>
        <p:grpSpPr>
          <a:xfrm>
            <a:off x="6501448" y="1107044"/>
            <a:ext cx="5281596" cy="4698220"/>
            <a:chOff x="6301462" y="1066379"/>
            <a:chExt cx="5281596" cy="469822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EF5E5AB-211F-8546-8055-AA0A499B778B}"/>
                </a:ext>
              </a:extLst>
            </p:cNvPr>
            <p:cNvSpPr txBox="1"/>
            <p:nvPr/>
          </p:nvSpPr>
          <p:spPr>
            <a:xfrm>
              <a:off x="7246540" y="1282403"/>
              <a:ext cx="2491836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Transition probability matrix</a:t>
              </a:r>
            </a:p>
          </p:txBody>
        </p:sp>
        <p:pic>
          <p:nvPicPr>
            <p:cNvPr id="23" name="Picture 6">
              <a:extLst>
                <a:ext uri="{FF2B5EF4-FFF2-40B4-BE49-F238E27FC236}">
                  <a16:creationId xmlns:a16="http://schemas.microsoft.com/office/drawing/2014/main" id="{70CEDBBF-8663-C04C-A181-ECA5A17633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3" b="13966"/>
            <a:stretch/>
          </p:blipFill>
          <p:spPr bwMode="auto">
            <a:xfrm>
              <a:off x="6511119" y="1066379"/>
              <a:ext cx="5071939" cy="4522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D7D8D69-A50E-C34E-B711-4CB4170EE4C7}"/>
                </a:ext>
              </a:extLst>
            </p:cNvPr>
            <p:cNvSpPr txBox="1"/>
            <p:nvPr/>
          </p:nvSpPr>
          <p:spPr>
            <a:xfrm>
              <a:off x="8326660" y="5589166"/>
              <a:ext cx="615553" cy="1754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200" dirty="0">
                  <a:latin typeface="+mn-lt"/>
                </a:rPr>
                <a:t>Right site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9C7C3A-8D4F-1E4C-83B6-FDD88F963FC7}"/>
                </a:ext>
              </a:extLst>
            </p:cNvPr>
            <p:cNvSpPr txBox="1"/>
            <p:nvPr/>
          </p:nvSpPr>
          <p:spPr>
            <a:xfrm rot="16200000">
              <a:off x="6134974" y="3442643"/>
              <a:ext cx="508409" cy="1754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200" dirty="0">
                  <a:latin typeface="+mn-lt"/>
                </a:rPr>
                <a:t>Left site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30964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D458EB6-4801-764A-9BC7-FB000156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Simulating from the model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AB0A7E1F-CEE3-EA4B-BE2C-0E729ADEE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034" y="1340768"/>
            <a:ext cx="9334772" cy="466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36B6FB8-1BD0-704D-B048-57D2B7C95704}"/>
              </a:ext>
            </a:extLst>
          </p:cNvPr>
          <p:cNvGrpSpPr/>
          <p:nvPr/>
        </p:nvGrpSpPr>
        <p:grpSpPr>
          <a:xfrm>
            <a:off x="693812" y="1396917"/>
            <a:ext cx="1872208" cy="4296493"/>
            <a:chOff x="693812" y="1540933"/>
            <a:chExt cx="1541417" cy="429649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D3842C8-9259-1843-A558-E8CDE806C70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93812" y="5614227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38879DC-176F-5B41-B4E9-4163204A99B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4395027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8AC8112-CBD7-0A41-9D5B-CED7D71C821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32473" y="5614226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3F7A869-8BA2-7942-B42B-9D3148CF2520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104393" y="5614226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131DB77-3973-B844-BF88-677489036E8F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5613155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4C44758-0E39-4441-AFEB-19550799BCE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3054" y="4393955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6863E9A-9907-DE41-BB60-E02A3CFB6EA1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2E8E444-810A-FB47-BE0D-6C2EA490BE5D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78171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BF88083-0566-2D46-B777-E2BEC0BE89A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1540933"/>
              <a:ext cx="0" cy="285302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0CE8176-994A-CE47-9B38-ED932276E54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81714" y="1546578"/>
              <a:ext cx="0" cy="2847376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8D30E1F-369B-3F46-AE76-7B0DF25D8E31}"/>
                </a:ext>
              </a:extLst>
            </p:cNvPr>
            <p:cNvCxnSpPr/>
            <p:nvPr/>
          </p:nvCxnSpPr>
          <p:spPr bwMode="auto">
            <a:xfrm>
              <a:off x="765732" y="3417711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0D63194-5903-7C45-80E0-A095E7B8881D}"/>
                </a:ext>
              </a:extLst>
            </p:cNvPr>
            <p:cNvCxnSpPr/>
            <p:nvPr/>
          </p:nvCxnSpPr>
          <p:spPr bwMode="auto">
            <a:xfrm>
              <a:off x="765732" y="1735667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8B25EC5-7721-9B42-9A5C-6D541465ACA0}"/>
                </a:ext>
              </a:extLst>
            </p:cNvPr>
            <p:cNvCxnSpPr/>
            <p:nvPr/>
          </p:nvCxnSpPr>
          <p:spPr bwMode="auto">
            <a:xfrm>
              <a:off x="765732" y="4393954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9267484-7EE1-7C43-ABBD-F4E8E2A3024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4885021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C277FD5-1E58-0745-BAFF-FCD83D267C5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5280132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0962101-6BC1-4C47-9092-56962534546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376" y="5624443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38020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>
            <a:extLst>
              <a:ext uri="{FF2B5EF4-FFF2-40B4-BE49-F238E27FC236}">
                <a16:creationId xmlns:a16="http://schemas.microsoft.com/office/drawing/2014/main" id="{E2BF22FE-F5A3-DF45-BDF3-F2E8AA0AC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034" y="1340768"/>
            <a:ext cx="9334772" cy="466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AF0251D4-6089-144C-8E40-8DA1886A4675}"/>
              </a:ext>
            </a:extLst>
          </p:cNvPr>
          <p:cNvGrpSpPr/>
          <p:nvPr/>
        </p:nvGrpSpPr>
        <p:grpSpPr>
          <a:xfrm>
            <a:off x="693812" y="1396917"/>
            <a:ext cx="1872208" cy="4296493"/>
            <a:chOff x="693812" y="1540933"/>
            <a:chExt cx="1541417" cy="4296493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0E5C3E2-3062-9B46-A17A-9BAA0308154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93812" y="5614227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C8BBEBF-8045-CC4A-8336-2194E329710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4395027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B2335C6-00CA-B742-A968-C90EE28A286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32473" y="5614226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4EBD371-9058-6B4F-8C83-4904E2FEF55E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104393" y="5614226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65EC7F7-56B7-8E47-BD65-3BE9E6EBBA7C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5613155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F4FFF09-0FEB-C849-B1C6-5BCE2063B11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3054" y="4393955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315AB3D-C1C5-6542-974C-044009E22172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C4C8B29-AA2E-F94C-879D-DF85C6BBFD05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78171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6F99E6D-2FBB-1A42-8BAA-01ABA274DCF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1540933"/>
              <a:ext cx="0" cy="285302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508AA09-49F8-A64D-BBFF-8C8E832060F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81714" y="1546578"/>
              <a:ext cx="0" cy="2847376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9B63E95-EC4F-AA44-98F8-E86FF33401C4}"/>
                </a:ext>
              </a:extLst>
            </p:cNvPr>
            <p:cNvCxnSpPr/>
            <p:nvPr/>
          </p:nvCxnSpPr>
          <p:spPr bwMode="auto">
            <a:xfrm>
              <a:off x="765732" y="3417711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2788CB6-2C66-6942-AC9F-44A63632ED08}"/>
                </a:ext>
              </a:extLst>
            </p:cNvPr>
            <p:cNvCxnSpPr/>
            <p:nvPr/>
          </p:nvCxnSpPr>
          <p:spPr bwMode="auto">
            <a:xfrm>
              <a:off x="765732" y="1735667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EB56AEC-CE07-944A-926B-67423CD81DDD}"/>
                </a:ext>
              </a:extLst>
            </p:cNvPr>
            <p:cNvCxnSpPr/>
            <p:nvPr/>
          </p:nvCxnSpPr>
          <p:spPr bwMode="auto">
            <a:xfrm>
              <a:off x="765732" y="4393954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C03AB05-A90F-394A-AD3A-06911E5DD80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4885021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5DC20CC-9F8B-F441-A59B-73DD847B46B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5280132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0A0109D-81C3-994D-8699-366A87E6882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376" y="5624443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" name="Title 3">
            <a:extLst>
              <a:ext uri="{FF2B5EF4-FFF2-40B4-BE49-F238E27FC236}">
                <a16:creationId xmlns:a16="http://schemas.microsoft.com/office/drawing/2014/main" id="{AD458EB6-4801-764A-9BC7-FB000156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Simulating from the model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978D5D-2880-8343-841F-F3DC14BBD651}"/>
              </a:ext>
            </a:extLst>
          </p:cNvPr>
          <p:cNvSpPr/>
          <p:nvPr/>
        </p:nvSpPr>
        <p:spPr bwMode="auto">
          <a:xfrm>
            <a:off x="5806380" y="5136116"/>
            <a:ext cx="432048" cy="34431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D7C036-544A-604A-A761-1A5B362A7209}"/>
              </a:ext>
            </a:extLst>
          </p:cNvPr>
          <p:cNvSpPr/>
          <p:nvPr/>
        </p:nvSpPr>
        <p:spPr bwMode="auto">
          <a:xfrm>
            <a:off x="5806380" y="1591652"/>
            <a:ext cx="432048" cy="167760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143E8EE-ACEA-964C-A585-C169AAAA6ABE}"/>
              </a:ext>
            </a:extLst>
          </p:cNvPr>
          <p:cNvSpPr/>
          <p:nvPr/>
        </p:nvSpPr>
        <p:spPr bwMode="auto">
          <a:xfrm>
            <a:off x="1105052" y="5135045"/>
            <a:ext cx="181758" cy="344311"/>
          </a:xfrm>
          <a:prstGeom prst="rect">
            <a:avLst/>
          </a:prstGeom>
          <a:solidFill>
            <a:srgbClr val="A9A9A9"/>
          </a:solidFill>
          <a:ln w="38100" cap="flat" cmpd="sng" algn="ctr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DK" sz="1600" dirty="0" err="1">
              <a:solidFill>
                <a:schemeClr val="bg1"/>
              </a:solidFill>
            </a:endParaRP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6862645-C49C-CF4B-BED6-8A021F8DC62E}"/>
              </a:ext>
            </a:extLst>
          </p:cNvPr>
          <p:cNvSpPr/>
          <p:nvPr/>
        </p:nvSpPr>
        <p:spPr bwMode="auto">
          <a:xfrm>
            <a:off x="1002360" y="2240860"/>
            <a:ext cx="292050" cy="2895218"/>
          </a:xfrm>
          <a:custGeom>
            <a:avLst/>
            <a:gdLst>
              <a:gd name="connsiteX0" fmla="*/ 197048 w 292050"/>
              <a:gd name="connsiteY0" fmla="*/ 2895218 h 2895218"/>
              <a:gd name="connsiteX1" fmla="*/ 42669 w 292050"/>
              <a:gd name="connsiteY1" fmla="*/ 1505805 h 2895218"/>
              <a:gd name="connsiteX2" fmla="*/ 18918 w 292050"/>
              <a:gd name="connsiteY2" fmla="*/ 235145 h 2895218"/>
              <a:gd name="connsiteX3" fmla="*/ 292050 w 292050"/>
              <a:gd name="connsiteY3" fmla="*/ 3576 h 289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050" h="2895218">
                <a:moveTo>
                  <a:pt x="197048" y="2895218"/>
                </a:moveTo>
                <a:cubicBezTo>
                  <a:pt x="134702" y="2422184"/>
                  <a:pt x="72357" y="1949150"/>
                  <a:pt x="42669" y="1505805"/>
                </a:cubicBezTo>
                <a:cubicBezTo>
                  <a:pt x="12981" y="1062459"/>
                  <a:pt x="-22645" y="485516"/>
                  <a:pt x="18918" y="235145"/>
                </a:cubicBezTo>
                <a:cubicBezTo>
                  <a:pt x="60481" y="-15226"/>
                  <a:pt x="176265" y="-5825"/>
                  <a:pt x="292050" y="3576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FC1FF30B-3EC7-814D-9633-72EDB7CD6294}"/>
              </a:ext>
            </a:extLst>
          </p:cNvPr>
          <p:cNvSpPr/>
          <p:nvPr/>
        </p:nvSpPr>
        <p:spPr bwMode="auto">
          <a:xfrm>
            <a:off x="1461713" y="2243460"/>
            <a:ext cx="903982" cy="3452665"/>
          </a:xfrm>
          <a:custGeom>
            <a:avLst/>
            <a:gdLst>
              <a:gd name="connsiteX0" fmla="*/ 0 w 847288"/>
              <a:gd name="connsiteY0" fmla="*/ 50370 h 3498245"/>
              <a:gd name="connsiteX1" fmla="*/ 159391 w 847288"/>
              <a:gd name="connsiteY1" fmla="*/ 67148 h 3498245"/>
              <a:gd name="connsiteX2" fmla="*/ 276837 w 847288"/>
              <a:gd name="connsiteY2" fmla="*/ 176204 h 3498245"/>
              <a:gd name="connsiteX3" fmla="*/ 293615 w 847288"/>
              <a:gd name="connsiteY3" fmla="*/ 2063727 h 3498245"/>
              <a:gd name="connsiteX4" fmla="*/ 721454 w 847288"/>
              <a:gd name="connsiteY4" fmla="*/ 3179463 h 3498245"/>
              <a:gd name="connsiteX5" fmla="*/ 847288 w 847288"/>
              <a:gd name="connsiteY5" fmla="*/ 3498245 h 3498245"/>
              <a:gd name="connsiteX0" fmla="*/ 0 w 847288"/>
              <a:gd name="connsiteY0" fmla="*/ 40302 h 3488177"/>
              <a:gd name="connsiteX1" fmla="*/ 159391 w 847288"/>
              <a:gd name="connsiteY1" fmla="*/ 57080 h 3488177"/>
              <a:gd name="connsiteX2" fmla="*/ 287169 w 847288"/>
              <a:gd name="connsiteY2" fmla="*/ 739573 h 3488177"/>
              <a:gd name="connsiteX3" fmla="*/ 293615 w 847288"/>
              <a:gd name="connsiteY3" fmla="*/ 2053659 h 3488177"/>
              <a:gd name="connsiteX4" fmla="*/ 721454 w 847288"/>
              <a:gd name="connsiteY4" fmla="*/ 3169395 h 3488177"/>
              <a:gd name="connsiteX5" fmla="*/ 847288 w 847288"/>
              <a:gd name="connsiteY5" fmla="*/ 3488177 h 3488177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721454 w 847288"/>
              <a:gd name="connsiteY4" fmla="*/ 3129229 h 3448011"/>
              <a:gd name="connsiteX5" fmla="*/ 847288 w 847288"/>
              <a:gd name="connsiteY5" fmla="*/ 3448011 h 3448011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581969 w 847288"/>
              <a:gd name="connsiteY4" fmla="*/ 2808930 h 3448011"/>
              <a:gd name="connsiteX5" fmla="*/ 847288 w 847288"/>
              <a:gd name="connsiteY5" fmla="*/ 3448011 h 3448011"/>
              <a:gd name="connsiteX0" fmla="*/ 0 w 847288"/>
              <a:gd name="connsiteY0" fmla="*/ 4790 h 3452665"/>
              <a:gd name="connsiteX1" fmla="*/ 226458 w 847288"/>
              <a:gd name="connsiteY1" fmla="*/ 89899 h 3452665"/>
              <a:gd name="connsiteX2" fmla="*/ 287169 w 847288"/>
              <a:gd name="connsiteY2" fmla="*/ 704061 h 3452665"/>
              <a:gd name="connsiteX3" fmla="*/ 293615 w 847288"/>
              <a:gd name="connsiteY3" fmla="*/ 2018147 h 3452665"/>
              <a:gd name="connsiteX4" fmla="*/ 581969 w 847288"/>
              <a:gd name="connsiteY4" fmla="*/ 2813584 h 3452665"/>
              <a:gd name="connsiteX5" fmla="*/ 847288 w 847288"/>
              <a:gd name="connsiteY5" fmla="*/ 3452665 h 345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7288" h="3452665">
                <a:moveTo>
                  <a:pt x="0" y="4790"/>
                </a:moveTo>
                <a:cubicBezTo>
                  <a:pt x="56626" y="2693"/>
                  <a:pt x="178597" y="-26646"/>
                  <a:pt x="226458" y="89899"/>
                </a:cubicBezTo>
                <a:cubicBezTo>
                  <a:pt x="274319" y="206444"/>
                  <a:pt x="275976" y="382686"/>
                  <a:pt x="287169" y="704061"/>
                </a:cubicBezTo>
                <a:cubicBezTo>
                  <a:pt x="298362" y="1025436"/>
                  <a:pt x="244482" y="1666560"/>
                  <a:pt x="293615" y="2018147"/>
                </a:cubicBezTo>
                <a:cubicBezTo>
                  <a:pt x="342748" y="2369734"/>
                  <a:pt x="489690" y="2574498"/>
                  <a:pt x="581969" y="2813584"/>
                </a:cubicBezTo>
                <a:cubicBezTo>
                  <a:pt x="674248" y="3052670"/>
                  <a:pt x="830510" y="3412817"/>
                  <a:pt x="847288" y="3452665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252C1D-2F1B-A044-B328-BE60F3A446B4}"/>
              </a:ext>
            </a:extLst>
          </p:cNvPr>
          <p:cNvCxnSpPr>
            <a:cxnSpLocks/>
          </p:cNvCxnSpPr>
          <p:nvPr/>
        </p:nvCxnSpPr>
        <p:spPr bwMode="auto">
          <a:xfrm>
            <a:off x="1394003" y="1396917"/>
            <a:ext cx="0" cy="193664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5" name="Freeform 44">
            <a:extLst>
              <a:ext uri="{FF2B5EF4-FFF2-40B4-BE49-F238E27FC236}">
                <a16:creationId xmlns:a16="http://schemas.microsoft.com/office/drawing/2014/main" id="{2441E0DC-2D9E-C94F-9B88-2AEBA4BEA640}"/>
              </a:ext>
            </a:extLst>
          </p:cNvPr>
          <p:cNvSpPr/>
          <p:nvPr/>
        </p:nvSpPr>
        <p:spPr bwMode="auto">
          <a:xfrm>
            <a:off x="1298796" y="5300851"/>
            <a:ext cx="164108" cy="389396"/>
          </a:xfrm>
          <a:custGeom>
            <a:avLst/>
            <a:gdLst>
              <a:gd name="connsiteX0" fmla="*/ 0 w 163078"/>
              <a:gd name="connsiteY0" fmla="*/ 23510 h 402083"/>
              <a:gd name="connsiteX1" fmla="*/ 104836 w 163078"/>
              <a:gd name="connsiteY1" fmla="*/ 40982 h 402083"/>
              <a:gd name="connsiteX2" fmla="*/ 163078 w 163078"/>
              <a:gd name="connsiteY2" fmla="*/ 402083 h 402083"/>
              <a:gd name="connsiteX0" fmla="*/ 0 w 163078"/>
              <a:gd name="connsiteY0" fmla="*/ 4688 h 383261"/>
              <a:gd name="connsiteX1" fmla="*/ 151429 w 163078"/>
              <a:gd name="connsiteY1" fmla="*/ 109524 h 383261"/>
              <a:gd name="connsiteX2" fmla="*/ 163078 w 163078"/>
              <a:gd name="connsiteY2" fmla="*/ 383261 h 383261"/>
              <a:gd name="connsiteX0" fmla="*/ 0 w 172762"/>
              <a:gd name="connsiteY0" fmla="*/ 4688 h 383261"/>
              <a:gd name="connsiteX1" fmla="*/ 151429 w 172762"/>
              <a:gd name="connsiteY1" fmla="*/ 109524 h 383261"/>
              <a:gd name="connsiteX2" fmla="*/ 163078 w 172762"/>
              <a:gd name="connsiteY2" fmla="*/ 383261 h 383261"/>
              <a:gd name="connsiteX0" fmla="*/ 0 w 166833"/>
              <a:gd name="connsiteY0" fmla="*/ 4688 h 383261"/>
              <a:gd name="connsiteX1" fmla="*/ 151429 w 166833"/>
              <a:gd name="connsiteY1" fmla="*/ 109524 h 383261"/>
              <a:gd name="connsiteX2" fmla="*/ 163078 w 166833"/>
              <a:gd name="connsiteY2" fmla="*/ 243480 h 383261"/>
              <a:gd name="connsiteX3" fmla="*/ 163078 w 166833"/>
              <a:gd name="connsiteY3" fmla="*/ 383261 h 383261"/>
              <a:gd name="connsiteX0" fmla="*/ 0 w 163078"/>
              <a:gd name="connsiteY0" fmla="*/ 4688 h 383261"/>
              <a:gd name="connsiteX1" fmla="*/ 151429 w 163078"/>
              <a:gd name="connsiteY1" fmla="*/ 109524 h 383261"/>
              <a:gd name="connsiteX2" fmla="*/ 140313 w 163078"/>
              <a:gd name="connsiteY2" fmla="*/ 247274 h 383261"/>
              <a:gd name="connsiteX3" fmla="*/ 163078 w 163078"/>
              <a:gd name="connsiteY3" fmla="*/ 383261 h 383261"/>
              <a:gd name="connsiteX0" fmla="*/ 0 w 164108"/>
              <a:gd name="connsiteY0" fmla="*/ 10823 h 389396"/>
              <a:gd name="connsiteX1" fmla="*/ 155223 w 164108"/>
              <a:gd name="connsiteY1" fmla="*/ 62541 h 389396"/>
              <a:gd name="connsiteX2" fmla="*/ 140313 w 164108"/>
              <a:gd name="connsiteY2" fmla="*/ 253409 h 389396"/>
              <a:gd name="connsiteX3" fmla="*/ 163078 w 164108"/>
              <a:gd name="connsiteY3" fmla="*/ 389396 h 38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108" h="389396">
                <a:moveTo>
                  <a:pt x="0" y="10823"/>
                </a:moveTo>
                <a:cubicBezTo>
                  <a:pt x="38828" y="-11989"/>
                  <a:pt x="128043" y="-555"/>
                  <a:pt x="155223" y="62541"/>
                </a:cubicBezTo>
                <a:cubicBezTo>
                  <a:pt x="182403" y="102340"/>
                  <a:pt x="138372" y="207786"/>
                  <a:pt x="140313" y="253409"/>
                </a:cubicBezTo>
                <a:cubicBezTo>
                  <a:pt x="142255" y="299032"/>
                  <a:pt x="163078" y="366099"/>
                  <a:pt x="163078" y="389396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0404276-1584-6347-895D-7F48F01781C0}"/>
              </a:ext>
            </a:extLst>
          </p:cNvPr>
          <p:cNvSpPr/>
          <p:nvPr/>
        </p:nvSpPr>
        <p:spPr bwMode="auto">
          <a:xfrm flipH="1">
            <a:off x="911481" y="5293936"/>
            <a:ext cx="181757" cy="389396"/>
          </a:xfrm>
          <a:custGeom>
            <a:avLst/>
            <a:gdLst>
              <a:gd name="connsiteX0" fmla="*/ 0 w 163078"/>
              <a:gd name="connsiteY0" fmla="*/ 23510 h 402083"/>
              <a:gd name="connsiteX1" fmla="*/ 104836 w 163078"/>
              <a:gd name="connsiteY1" fmla="*/ 40982 h 402083"/>
              <a:gd name="connsiteX2" fmla="*/ 163078 w 163078"/>
              <a:gd name="connsiteY2" fmla="*/ 402083 h 402083"/>
              <a:gd name="connsiteX0" fmla="*/ 0 w 163078"/>
              <a:gd name="connsiteY0" fmla="*/ 4688 h 383261"/>
              <a:gd name="connsiteX1" fmla="*/ 151429 w 163078"/>
              <a:gd name="connsiteY1" fmla="*/ 109524 h 383261"/>
              <a:gd name="connsiteX2" fmla="*/ 163078 w 163078"/>
              <a:gd name="connsiteY2" fmla="*/ 383261 h 383261"/>
              <a:gd name="connsiteX0" fmla="*/ 0 w 172762"/>
              <a:gd name="connsiteY0" fmla="*/ 4688 h 383261"/>
              <a:gd name="connsiteX1" fmla="*/ 151429 w 172762"/>
              <a:gd name="connsiteY1" fmla="*/ 109524 h 383261"/>
              <a:gd name="connsiteX2" fmla="*/ 163078 w 172762"/>
              <a:gd name="connsiteY2" fmla="*/ 383261 h 383261"/>
              <a:gd name="connsiteX0" fmla="*/ 0 w 166833"/>
              <a:gd name="connsiteY0" fmla="*/ 4688 h 383261"/>
              <a:gd name="connsiteX1" fmla="*/ 151429 w 166833"/>
              <a:gd name="connsiteY1" fmla="*/ 109524 h 383261"/>
              <a:gd name="connsiteX2" fmla="*/ 163078 w 166833"/>
              <a:gd name="connsiteY2" fmla="*/ 243480 h 383261"/>
              <a:gd name="connsiteX3" fmla="*/ 163078 w 166833"/>
              <a:gd name="connsiteY3" fmla="*/ 383261 h 383261"/>
              <a:gd name="connsiteX0" fmla="*/ 0 w 163078"/>
              <a:gd name="connsiteY0" fmla="*/ 4688 h 383261"/>
              <a:gd name="connsiteX1" fmla="*/ 151429 w 163078"/>
              <a:gd name="connsiteY1" fmla="*/ 109524 h 383261"/>
              <a:gd name="connsiteX2" fmla="*/ 140313 w 163078"/>
              <a:gd name="connsiteY2" fmla="*/ 247274 h 383261"/>
              <a:gd name="connsiteX3" fmla="*/ 163078 w 163078"/>
              <a:gd name="connsiteY3" fmla="*/ 383261 h 383261"/>
              <a:gd name="connsiteX0" fmla="*/ 0 w 164108"/>
              <a:gd name="connsiteY0" fmla="*/ 10823 h 389396"/>
              <a:gd name="connsiteX1" fmla="*/ 155223 w 164108"/>
              <a:gd name="connsiteY1" fmla="*/ 62541 h 389396"/>
              <a:gd name="connsiteX2" fmla="*/ 140313 w 164108"/>
              <a:gd name="connsiteY2" fmla="*/ 253409 h 389396"/>
              <a:gd name="connsiteX3" fmla="*/ 163078 w 164108"/>
              <a:gd name="connsiteY3" fmla="*/ 389396 h 38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108" h="389396">
                <a:moveTo>
                  <a:pt x="0" y="10823"/>
                </a:moveTo>
                <a:cubicBezTo>
                  <a:pt x="38828" y="-11989"/>
                  <a:pt x="128043" y="-555"/>
                  <a:pt x="155223" y="62541"/>
                </a:cubicBezTo>
                <a:cubicBezTo>
                  <a:pt x="182403" y="102340"/>
                  <a:pt x="138372" y="207786"/>
                  <a:pt x="140313" y="253409"/>
                </a:cubicBezTo>
                <a:cubicBezTo>
                  <a:pt x="142255" y="299032"/>
                  <a:pt x="163078" y="366099"/>
                  <a:pt x="163078" y="389396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E41878A-AA5D-0A49-997C-98EB56EA6102}"/>
              </a:ext>
            </a:extLst>
          </p:cNvPr>
          <p:cNvSpPr/>
          <p:nvPr/>
        </p:nvSpPr>
        <p:spPr bwMode="auto">
          <a:xfrm>
            <a:off x="1303124" y="1590581"/>
            <a:ext cx="181758" cy="1678676"/>
          </a:xfrm>
          <a:prstGeom prst="rect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EED82C2-FC28-9541-91B7-88E24E4F1AF3}"/>
                  </a:ext>
                </a:extLst>
              </p:cNvPr>
              <p:cNvSpPr txBox="1"/>
              <p:nvPr/>
            </p:nvSpPr>
            <p:spPr>
              <a:xfrm>
                <a:off x="1136971" y="986568"/>
                <a:ext cx="591444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EED82C2-FC28-9541-91B7-88E24E4F1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971" y="986568"/>
                <a:ext cx="591444" cy="357085"/>
              </a:xfrm>
              <a:prstGeom prst="rect">
                <a:avLst/>
              </a:prstGeom>
              <a:blipFill>
                <a:blip r:embed="rId5"/>
                <a:stretch>
                  <a:fillRect l="-10417" t="-34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87884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>
            <a:extLst>
              <a:ext uri="{FF2B5EF4-FFF2-40B4-BE49-F238E27FC236}">
                <a16:creationId xmlns:a16="http://schemas.microsoft.com/office/drawing/2014/main" id="{2241EBEE-2AA1-BF41-AEBE-295B2FFE2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034" y="1340768"/>
            <a:ext cx="9334772" cy="466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AD458EB6-4801-764A-9BC7-FB000156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Simulating from the model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06B806-F391-954E-A4A3-D085305A749C}"/>
              </a:ext>
            </a:extLst>
          </p:cNvPr>
          <p:cNvGrpSpPr/>
          <p:nvPr/>
        </p:nvGrpSpPr>
        <p:grpSpPr>
          <a:xfrm>
            <a:off x="693812" y="1396917"/>
            <a:ext cx="1872208" cy="4296493"/>
            <a:chOff x="693812" y="1540933"/>
            <a:chExt cx="1541417" cy="4296493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3763B08-4E90-7A43-82D6-D04523630DE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93812" y="5614227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1C66A06-EFC2-1047-ADDD-47E25E26856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4395027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889059F-3536-5E4C-BB9D-C9223CC917C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32473" y="5614226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4BC6560-8FA8-5F48-A3E6-D851D74D9AD3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104393" y="5614226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663B9D4-2B64-284D-BDE1-58619BFA8129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5613155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BC4CF3B-6B64-1E48-9A7D-CF439BB02A6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3054" y="4393955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3B1768A-F4BE-7941-B766-722FC2DDC55E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FB35821-BA23-2148-A8CA-EAB4919B9829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78171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671F95D-DB96-1541-8E28-1372EDE0496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1540933"/>
              <a:ext cx="0" cy="285302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103FEE-3F80-1D41-8BDA-082BB1FDC5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81714" y="1546578"/>
              <a:ext cx="0" cy="2847376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7CDAB06-268B-6F46-B146-1057A8D9EB94}"/>
                </a:ext>
              </a:extLst>
            </p:cNvPr>
            <p:cNvCxnSpPr/>
            <p:nvPr/>
          </p:nvCxnSpPr>
          <p:spPr bwMode="auto">
            <a:xfrm>
              <a:off x="765732" y="3417711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754560F-4F98-4C4A-9376-1D2C02ABEBAF}"/>
                </a:ext>
              </a:extLst>
            </p:cNvPr>
            <p:cNvCxnSpPr/>
            <p:nvPr/>
          </p:nvCxnSpPr>
          <p:spPr bwMode="auto">
            <a:xfrm>
              <a:off x="765732" y="1735667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1F8AE3-1176-1945-9BBC-D3C9C511E173}"/>
                </a:ext>
              </a:extLst>
            </p:cNvPr>
            <p:cNvCxnSpPr/>
            <p:nvPr/>
          </p:nvCxnSpPr>
          <p:spPr bwMode="auto">
            <a:xfrm>
              <a:off x="765732" y="4393954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FD5FEFD-77D8-6C44-AD39-D132AE2EB7A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4885021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A09A72-E514-824E-9C27-BBE9843829C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5280132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C289359-02AC-724A-9CF1-E7C8C97F2A5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376" y="5624443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5978D5D-2880-8343-841F-F3DC14BBD651}"/>
              </a:ext>
            </a:extLst>
          </p:cNvPr>
          <p:cNvSpPr/>
          <p:nvPr/>
        </p:nvSpPr>
        <p:spPr bwMode="auto">
          <a:xfrm>
            <a:off x="6238428" y="3284985"/>
            <a:ext cx="452995" cy="96495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D7C036-544A-604A-A761-1A5B362A7209}"/>
              </a:ext>
            </a:extLst>
          </p:cNvPr>
          <p:cNvSpPr/>
          <p:nvPr/>
        </p:nvSpPr>
        <p:spPr bwMode="auto">
          <a:xfrm>
            <a:off x="6238428" y="1591652"/>
            <a:ext cx="452995" cy="167760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6862645-C49C-CF4B-BED6-8A021F8DC62E}"/>
              </a:ext>
            </a:extLst>
          </p:cNvPr>
          <p:cNvSpPr/>
          <p:nvPr/>
        </p:nvSpPr>
        <p:spPr bwMode="auto">
          <a:xfrm>
            <a:off x="1189987" y="2247624"/>
            <a:ext cx="300874" cy="1041120"/>
          </a:xfrm>
          <a:custGeom>
            <a:avLst/>
            <a:gdLst>
              <a:gd name="connsiteX0" fmla="*/ 197048 w 292050"/>
              <a:gd name="connsiteY0" fmla="*/ 2895218 h 2895218"/>
              <a:gd name="connsiteX1" fmla="*/ 42669 w 292050"/>
              <a:gd name="connsiteY1" fmla="*/ 1505805 h 2895218"/>
              <a:gd name="connsiteX2" fmla="*/ 18918 w 292050"/>
              <a:gd name="connsiteY2" fmla="*/ 235145 h 2895218"/>
              <a:gd name="connsiteX3" fmla="*/ 292050 w 292050"/>
              <a:gd name="connsiteY3" fmla="*/ 3576 h 2895218"/>
              <a:gd name="connsiteX0" fmla="*/ 224728 w 319730"/>
              <a:gd name="connsiteY0" fmla="*/ 2895218 h 2895218"/>
              <a:gd name="connsiteX1" fmla="*/ 13982 w 319730"/>
              <a:gd name="connsiteY1" fmla="*/ 610194 h 2895218"/>
              <a:gd name="connsiteX2" fmla="*/ 46598 w 319730"/>
              <a:gd name="connsiteY2" fmla="*/ 235145 h 2895218"/>
              <a:gd name="connsiteX3" fmla="*/ 319730 w 319730"/>
              <a:gd name="connsiteY3" fmla="*/ 3576 h 2895218"/>
              <a:gd name="connsiteX0" fmla="*/ 27062 w 341269"/>
              <a:gd name="connsiteY0" fmla="*/ 1035103 h 1035103"/>
              <a:gd name="connsiteX1" fmla="*/ 35521 w 341269"/>
              <a:gd name="connsiteY1" fmla="*/ 610194 h 1035103"/>
              <a:gd name="connsiteX2" fmla="*/ 68137 w 341269"/>
              <a:gd name="connsiteY2" fmla="*/ 235145 h 1035103"/>
              <a:gd name="connsiteX3" fmla="*/ 341269 w 341269"/>
              <a:gd name="connsiteY3" fmla="*/ 3576 h 1035103"/>
              <a:gd name="connsiteX0" fmla="*/ 0 w 314207"/>
              <a:gd name="connsiteY0" fmla="*/ 1035103 h 1035103"/>
              <a:gd name="connsiteX1" fmla="*/ 41075 w 314207"/>
              <a:gd name="connsiteY1" fmla="*/ 235145 h 1035103"/>
              <a:gd name="connsiteX2" fmla="*/ 314207 w 314207"/>
              <a:gd name="connsiteY2" fmla="*/ 3576 h 1035103"/>
              <a:gd name="connsiteX0" fmla="*/ 23646 w 337853"/>
              <a:gd name="connsiteY0" fmla="*/ 1033231 h 1033231"/>
              <a:gd name="connsiteX1" fmla="*/ 20880 w 337853"/>
              <a:gd name="connsiteY1" fmla="*/ 264588 h 1033231"/>
              <a:gd name="connsiteX2" fmla="*/ 337853 w 337853"/>
              <a:gd name="connsiteY2" fmla="*/ 1704 h 1033231"/>
              <a:gd name="connsiteX0" fmla="*/ 44459 w 333614"/>
              <a:gd name="connsiteY0" fmla="*/ 1039494 h 1039494"/>
              <a:gd name="connsiteX1" fmla="*/ 16641 w 333614"/>
              <a:gd name="connsiteY1" fmla="*/ 264588 h 1039494"/>
              <a:gd name="connsiteX2" fmla="*/ 333614 w 333614"/>
              <a:gd name="connsiteY2" fmla="*/ 1704 h 1039494"/>
              <a:gd name="connsiteX0" fmla="*/ 48094 w 337249"/>
              <a:gd name="connsiteY0" fmla="*/ 1039494 h 1039494"/>
              <a:gd name="connsiteX1" fmla="*/ 20276 w 337249"/>
              <a:gd name="connsiteY1" fmla="*/ 264588 h 1039494"/>
              <a:gd name="connsiteX2" fmla="*/ 337249 w 337249"/>
              <a:gd name="connsiteY2" fmla="*/ 1704 h 1039494"/>
              <a:gd name="connsiteX0" fmla="*/ 17157 w 306312"/>
              <a:gd name="connsiteY0" fmla="*/ 1039316 h 1039316"/>
              <a:gd name="connsiteX1" fmla="*/ 34495 w 306312"/>
              <a:gd name="connsiteY1" fmla="*/ 270054 h 1039316"/>
              <a:gd name="connsiteX2" fmla="*/ 306312 w 306312"/>
              <a:gd name="connsiteY2" fmla="*/ 1526 h 1039316"/>
              <a:gd name="connsiteX0" fmla="*/ 17157 w 306312"/>
              <a:gd name="connsiteY0" fmla="*/ 1039172 h 1039172"/>
              <a:gd name="connsiteX1" fmla="*/ 34495 w 306312"/>
              <a:gd name="connsiteY1" fmla="*/ 269910 h 1039172"/>
              <a:gd name="connsiteX2" fmla="*/ 306312 w 306312"/>
              <a:gd name="connsiteY2" fmla="*/ 1382 h 1039172"/>
              <a:gd name="connsiteX0" fmla="*/ 20181 w 309336"/>
              <a:gd name="connsiteY0" fmla="*/ 1041120 h 1041120"/>
              <a:gd name="connsiteX1" fmla="*/ 31875 w 309336"/>
              <a:gd name="connsiteY1" fmla="*/ 232347 h 1041120"/>
              <a:gd name="connsiteX2" fmla="*/ 309336 w 309336"/>
              <a:gd name="connsiteY2" fmla="*/ 3330 h 1041120"/>
              <a:gd name="connsiteX0" fmla="*/ 11719 w 300874"/>
              <a:gd name="connsiteY0" fmla="*/ 1041120 h 1041120"/>
              <a:gd name="connsiteX1" fmla="*/ 23413 w 300874"/>
              <a:gd name="connsiteY1" fmla="*/ 232347 h 1041120"/>
              <a:gd name="connsiteX2" fmla="*/ 300874 w 300874"/>
              <a:gd name="connsiteY2" fmla="*/ 3330 h 104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0874" h="1041120">
                <a:moveTo>
                  <a:pt x="11719" y="1041120"/>
                </a:moveTo>
                <a:cubicBezTo>
                  <a:pt x="-4776" y="880725"/>
                  <a:pt x="-6377" y="421202"/>
                  <a:pt x="23413" y="232347"/>
                </a:cubicBezTo>
                <a:cubicBezTo>
                  <a:pt x="115776" y="-12379"/>
                  <a:pt x="185089" y="-6071"/>
                  <a:pt x="300874" y="3330"/>
                </a:cubicBezTo>
              </a:path>
            </a:pathLst>
          </a:custGeom>
          <a:noFill/>
          <a:ln w="38100" cap="flat" cmpd="sng" algn="ctr">
            <a:solidFill>
              <a:srgbClr val="0171B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FC1FF30B-3EC7-814D-9633-72EDB7CD6294}"/>
              </a:ext>
            </a:extLst>
          </p:cNvPr>
          <p:cNvSpPr/>
          <p:nvPr/>
        </p:nvSpPr>
        <p:spPr bwMode="auto">
          <a:xfrm>
            <a:off x="1273170" y="3784619"/>
            <a:ext cx="1092525" cy="1911506"/>
          </a:xfrm>
          <a:custGeom>
            <a:avLst/>
            <a:gdLst>
              <a:gd name="connsiteX0" fmla="*/ 0 w 847288"/>
              <a:gd name="connsiteY0" fmla="*/ 50370 h 3498245"/>
              <a:gd name="connsiteX1" fmla="*/ 159391 w 847288"/>
              <a:gd name="connsiteY1" fmla="*/ 67148 h 3498245"/>
              <a:gd name="connsiteX2" fmla="*/ 276837 w 847288"/>
              <a:gd name="connsiteY2" fmla="*/ 176204 h 3498245"/>
              <a:gd name="connsiteX3" fmla="*/ 293615 w 847288"/>
              <a:gd name="connsiteY3" fmla="*/ 2063727 h 3498245"/>
              <a:gd name="connsiteX4" fmla="*/ 721454 w 847288"/>
              <a:gd name="connsiteY4" fmla="*/ 3179463 h 3498245"/>
              <a:gd name="connsiteX5" fmla="*/ 847288 w 847288"/>
              <a:gd name="connsiteY5" fmla="*/ 3498245 h 3498245"/>
              <a:gd name="connsiteX0" fmla="*/ 0 w 847288"/>
              <a:gd name="connsiteY0" fmla="*/ 40302 h 3488177"/>
              <a:gd name="connsiteX1" fmla="*/ 159391 w 847288"/>
              <a:gd name="connsiteY1" fmla="*/ 57080 h 3488177"/>
              <a:gd name="connsiteX2" fmla="*/ 287169 w 847288"/>
              <a:gd name="connsiteY2" fmla="*/ 739573 h 3488177"/>
              <a:gd name="connsiteX3" fmla="*/ 293615 w 847288"/>
              <a:gd name="connsiteY3" fmla="*/ 2053659 h 3488177"/>
              <a:gd name="connsiteX4" fmla="*/ 721454 w 847288"/>
              <a:gd name="connsiteY4" fmla="*/ 3169395 h 3488177"/>
              <a:gd name="connsiteX5" fmla="*/ 847288 w 847288"/>
              <a:gd name="connsiteY5" fmla="*/ 3488177 h 3488177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721454 w 847288"/>
              <a:gd name="connsiteY4" fmla="*/ 3129229 h 3448011"/>
              <a:gd name="connsiteX5" fmla="*/ 847288 w 847288"/>
              <a:gd name="connsiteY5" fmla="*/ 3448011 h 3448011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581969 w 847288"/>
              <a:gd name="connsiteY4" fmla="*/ 2808930 h 3448011"/>
              <a:gd name="connsiteX5" fmla="*/ 847288 w 847288"/>
              <a:gd name="connsiteY5" fmla="*/ 3448011 h 3448011"/>
              <a:gd name="connsiteX0" fmla="*/ 0 w 647700"/>
              <a:gd name="connsiteY0" fmla="*/ 309 h 3429395"/>
              <a:gd name="connsiteX1" fmla="*/ 32128 w 647700"/>
              <a:gd name="connsiteY1" fmla="*/ 117118 h 3429395"/>
              <a:gd name="connsiteX2" fmla="*/ 87581 w 647700"/>
              <a:gd name="connsiteY2" fmla="*/ 680791 h 3429395"/>
              <a:gd name="connsiteX3" fmla="*/ 94027 w 647700"/>
              <a:gd name="connsiteY3" fmla="*/ 1994877 h 3429395"/>
              <a:gd name="connsiteX4" fmla="*/ 382381 w 647700"/>
              <a:gd name="connsiteY4" fmla="*/ 2790314 h 3429395"/>
              <a:gd name="connsiteX5" fmla="*/ 647700 w 647700"/>
              <a:gd name="connsiteY5" fmla="*/ 3429395 h 3429395"/>
              <a:gd name="connsiteX0" fmla="*/ 0 w 647700"/>
              <a:gd name="connsiteY0" fmla="*/ 155 h 3429241"/>
              <a:gd name="connsiteX1" fmla="*/ 143662 w 647700"/>
              <a:gd name="connsiteY1" fmla="*/ 129490 h 3429241"/>
              <a:gd name="connsiteX2" fmla="*/ 87581 w 647700"/>
              <a:gd name="connsiteY2" fmla="*/ 680637 h 3429241"/>
              <a:gd name="connsiteX3" fmla="*/ 94027 w 647700"/>
              <a:gd name="connsiteY3" fmla="*/ 1994723 h 3429241"/>
              <a:gd name="connsiteX4" fmla="*/ 382381 w 647700"/>
              <a:gd name="connsiteY4" fmla="*/ 2790160 h 3429241"/>
              <a:gd name="connsiteX5" fmla="*/ 647700 w 647700"/>
              <a:gd name="connsiteY5" fmla="*/ 3429241 h 3429241"/>
              <a:gd name="connsiteX0" fmla="*/ 0 w 647700"/>
              <a:gd name="connsiteY0" fmla="*/ 177 h 3429263"/>
              <a:gd name="connsiteX1" fmla="*/ 143662 w 647700"/>
              <a:gd name="connsiteY1" fmla="*/ 129512 h 3429263"/>
              <a:gd name="connsiteX2" fmla="*/ 158023 w 647700"/>
              <a:gd name="connsiteY2" fmla="*/ 699448 h 3429263"/>
              <a:gd name="connsiteX3" fmla="*/ 94027 w 647700"/>
              <a:gd name="connsiteY3" fmla="*/ 1994745 h 3429263"/>
              <a:gd name="connsiteX4" fmla="*/ 382381 w 647700"/>
              <a:gd name="connsiteY4" fmla="*/ 2790182 h 3429263"/>
              <a:gd name="connsiteX5" fmla="*/ 647700 w 647700"/>
              <a:gd name="connsiteY5" fmla="*/ 3429263 h 3429263"/>
              <a:gd name="connsiteX0" fmla="*/ 0 w 647700"/>
              <a:gd name="connsiteY0" fmla="*/ 177 h 3429263"/>
              <a:gd name="connsiteX1" fmla="*/ 143662 w 647700"/>
              <a:gd name="connsiteY1" fmla="*/ 129512 h 3429263"/>
              <a:gd name="connsiteX2" fmla="*/ 158023 w 647700"/>
              <a:gd name="connsiteY2" fmla="*/ 699448 h 3429263"/>
              <a:gd name="connsiteX3" fmla="*/ 164470 w 647700"/>
              <a:gd name="connsiteY3" fmla="*/ 2007271 h 3429263"/>
              <a:gd name="connsiteX4" fmla="*/ 382381 w 647700"/>
              <a:gd name="connsiteY4" fmla="*/ 2790182 h 3429263"/>
              <a:gd name="connsiteX5" fmla="*/ 647700 w 647700"/>
              <a:gd name="connsiteY5" fmla="*/ 3429263 h 3429263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164470 w 647700"/>
              <a:gd name="connsiteY3" fmla="*/ 2007163 h 3429155"/>
              <a:gd name="connsiteX4" fmla="*/ 382381 w 647700"/>
              <a:gd name="connsiteY4" fmla="*/ 2790074 h 3429155"/>
              <a:gd name="connsiteX5" fmla="*/ 647700 w 647700"/>
              <a:gd name="connsiteY5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27990 w 647700"/>
              <a:gd name="connsiteY3" fmla="*/ 1870462 h 3429155"/>
              <a:gd name="connsiteX4" fmla="*/ 382381 w 647700"/>
              <a:gd name="connsiteY4" fmla="*/ 2790074 h 3429155"/>
              <a:gd name="connsiteX5" fmla="*/ 647700 w 647700"/>
              <a:gd name="connsiteY5" fmla="*/ 3429155 h 3429155"/>
              <a:gd name="connsiteX0" fmla="*/ 0 w 652785"/>
              <a:gd name="connsiteY0" fmla="*/ 69 h 3429155"/>
              <a:gd name="connsiteX1" fmla="*/ 143662 w 652785"/>
              <a:gd name="connsiteY1" fmla="*/ 129404 h 3429155"/>
              <a:gd name="connsiteX2" fmla="*/ 286018 w 652785"/>
              <a:gd name="connsiteY2" fmla="*/ 517072 h 3429155"/>
              <a:gd name="connsiteX3" fmla="*/ 427990 w 652785"/>
              <a:gd name="connsiteY3" fmla="*/ 1870462 h 3429155"/>
              <a:gd name="connsiteX4" fmla="*/ 600726 w 652785"/>
              <a:gd name="connsiteY4" fmla="*/ 2744507 h 3429155"/>
              <a:gd name="connsiteX5" fmla="*/ 647700 w 652785"/>
              <a:gd name="connsiteY5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27990 w 647700"/>
              <a:gd name="connsiteY3" fmla="*/ 1870462 h 3429155"/>
              <a:gd name="connsiteX4" fmla="*/ 600726 w 647700"/>
              <a:gd name="connsiteY4" fmla="*/ 2744507 h 3429155"/>
              <a:gd name="connsiteX5" fmla="*/ 647700 w 647700"/>
              <a:gd name="connsiteY5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27990 w 647700"/>
              <a:gd name="connsiteY3" fmla="*/ 1870462 h 3429155"/>
              <a:gd name="connsiteX4" fmla="*/ 647700 w 647700"/>
              <a:gd name="connsiteY4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65636 w 647700"/>
              <a:gd name="connsiteY3" fmla="*/ 1984380 h 3429155"/>
              <a:gd name="connsiteX4" fmla="*/ 647700 w 647700"/>
              <a:gd name="connsiteY4" fmla="*/ 3429155 h 3429155"/>
              <a:gd name="connsiteX0" fmla="*/ 0 w 647700"/>
              <a:gd name="connsiteY0" fmla="*/ 132 h 3429218"/>
              <a:gd name="connsiteX1" fmla="*/ 188837 w 647700"/>
              <a:gd name="connsiteY1" fmla="*/ 106683 h 3429218"/>
              <a:gd name="connsiteX2" fmla="*/ 286018 w 647700"/>
              <a:gd name="connsiteY2" fmla="*/ 517135 h 3429218"/>
              <a:gd name="connsiteX3" fmla="*/ 465636 w 647700"/>
              <a:gd name="connsiteY3" fmla="*/ 1984443 h 3429218"/>
              <a:gd name="connsiteX4" fmla="*/ 647700 w 647700"/>
              <a:gd name="connsiteY4" fmla="*/ 3429218 h 342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3429218">
                <a:moveTo>
                  <a:pt x="0" y="132"/>
                </a:moveTo>
                <a:cubicBezTo>
                  <a:pt x="56626" y="-1965"/>
                  <a:pt x="141167" y="20516"/>
                  <a:pt x="188837" y="106683"/>
                </a:cubicBezTo>
                <a:cubicBezTo>
                  <a:pt x="236507" y="192850"/>
                  <a:pt x="239885" y="204175"/>
                  <a:pt x="286018" y="517135"/>
                </a:cubicBezTo>
                <a:cubicBezTo>
                  <a:pt x="332151" y="830095"/>
                  <a:pt x="405356" y="1499096"/>
                  <a:pt x="465636" y="1984443"/>
                </a:cubicBezTo>
                <a:cubicBezTo>
                  <a:pt x="525916" y="2469790"/>
                  <a:pt x="601927" y="3104490"/>
                  <a:pt x="647700" y="3429218"/>
                </a:cubicBezTo>
              </a:path>
            </a:pathLst>
          </a:custGeom>
          <a:noFill/>
          <a:ln w="38100" cap="flat" cmpd="sng" algn="ctr">
            <a:solidFill>
              <a:srgbClr val="0171B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252C1D-2F1B-A044-B328-BE60F3A446B4}"/>
              </a:ext>
            </a:extLst>
          </p:cNvPr>
          <p:cNvCxnSpPr>
            <a:cxnSpLocks/>
          </p:cNvCxnSpPr>
          <p:nvPr/>
        </p:nvCxnSpPr>
        <p:spPr bwMode="auto">
          <a:xfrm>
            <a:off x="1593629" y="1396917"/>
            <a:ext cx="0" cy="192381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0171B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Freeform 31">
            <a:extLst>
              <a:ext uri="{FF2B5EF4-FFF2-40B4-BE49-F238E27FC236}">
                <a16:creationId xmlns:a16="http://schemas.microsoft.com/office/drawing/2014/main" id="{DC0C79AC-19F3-414C-8718-E30A2E3152E4}"/>
              </a:ext>
            </a:extLst>
          </p:cNvPr>
          <p:cNvSpPr/>
          <p:nvPr/>
        </p:nvSpPr>
        <p:spPr bwMode="auto">
          <a:xfrm>
            <a:off x="895036" y="3784594"/>
            <a:ext cx="216802" cy="1894350"/>
          </a:xfrm>
          <a:custGeom>
            <a:avLst/>
            <a:gdLst>
              <a:gd name="connsiteX0" fmla="*/ 197048 w 292050"/>
              <a:gd name="connsiteY0" fmla="*/ 2895218 h 2895218"/>
              <a:gd name="connsiteX1" fmla="*/ 42669 w 292050"/>
              <a:gd name="connsiteY1" fmla="*/ 1505805 h 2895218"/>
              <a:gd name="connsiteX2" fmla="*/ 18918 w 292050"/>
              <a:gd name="connsiteY2" fmla="*/ 235145 h 2895218"/>
              <a:gd name="connsiteX3" fmla="*/ 292050 w 292050"/>
              <a:gd name="connsiteY3" fmla="*/ 3576 h 2895218"/>
              <a:gd name="connsiteX0" fmla="*/ 224728 w 319730"/>
              <a:gd name="connsiteY0" fmla="*/ 2895218 h 2895218"/>
              <a:gd name="connsiteX1" fmla="*/ 13982 w 319730"/>
              <a:gd name="connsiteY1" fmla="*/ 610194 h 2895218"/>
              <a:gd name="connsiteX2" fmla="*/ 46598 w 319730"/>
              <a:gd name="connsiteY2" fmla="*/ 235145 h 2895218"/>
              <a:gd name="connsiteX3" fmla="*/ 319730 w 319730"/>
              <a:gd name="connsiteY3" fmla="*/ 3576 h 2895218"/>
              <a:gd name="connsiteX0" fmla="*/ 27062 w 341269"/>
              <a:gd name="connsiteY0" fmla="*/ 1035103 h 1035103"/>
              <a:gd name="connsiteX1" fmla="*/ 35521 w 341269"/>
              <a:gd name="connsiteY1" fmla="*/ 610194 h 1035103"/>
              <a:gd name="connsiteX2" fmla="*/ 68137 w 341269"/>
              <a:gd name="connsiteY2" fmla="*/ 235145 h 1035103"/>
              <a:gd name="connsiteX3" fmla="*/ 341269 w 341269"/>
              <a:gd name="connsiteY3" fmla="*/ 3576 h 1035103"/>
              <a:gd name="connsiteX0" fmla="*/ 0 w 314207"/>
              <a:gd name="connsiteY0" fmla="*/ 1035103 h 1035103"/>
              <a:gd name="connsiteX1" fmla="*/ 41075 w 314207"/>
              <a:gd name="connsiteY1" fmla="*/ 235145 h 1035103"/>
              <a:gd name="connsiteX2" fmla="*/ 314207 w 314207"/>
              <a:gd name="connsiteY2" fmla="*/ 3576 h 1035103"/>
              <a:gd name="connsiteX0" fmla="*/ 23646 w 337853"/>
              <a:gd name="connsiteY0" fmla="*/ 1033231 h 1033231"/>
              <a:gd name="connsiteX1" fmla="*/ 20880 w 337853"/>
              <a:gd name="connsiteY1" fmla="*/ 264588 h 1033231"/>
              <a:gd name="connsiteX2" fmla="*/ 337853 w 337853"/>
              <a:gd name="connsiteY2" fmla="*/ 1704 h 1033231"/>
              <a:gd name="connsiteX0" fmla="*/ 44459 w 333614"/>
              <a:gd name="connsiteY0" fmla="*/ 1039494 h 1039494"/>
              <a:gd name="connsiteX1" fmla="*/ 16641 w 333614"/>
              <a:gd name="connsiteY1" fmla="*/ 264588 h 1039494"/>
              <a:gd name="connsiteX2" fmla="*/ 333614 w 333614"/>
              <a:gd name="connsiteY2" fmla="*/ 1704 h 1039494"/>
              <a:gd name="connsiteX0" fmla="*/ 48094 w 337249"/>
              <a:gd name="connsiteY0" fmla="*/ 1039494 h 1039494"/>
              <a:gd name="connsiteX1" fmla="*/ 20276 w 337249"/>
              <a:gd name="connsiteY1" fmla="*/ 264588 h 1039494"/>
              <a:gd name="connsiteX2" fmla="*/ 337249 w 337249"/>
              <a:gd name="connsiteY2" fmla="*/ 1704 h 1039494"/>
              <a:gd name="connsiteX0" fmla="*/ 126463 w 327936"/>
              <a:gd name="connsiteY0" fmla="*/ 1891263 h 1891263"/>
              <a:gd name="connsiteX1" fmla="*/ 10963 w 327936"/>
              <a:gd name="connsiteY1" fmla="*/ 264588 h 1891263"/>
              <a:gd name="connsiteX2" fmla="*/ 327936 w 327936"/>
              <a:gd name="connsiteY2" fmla="*/ 1704 h 1891263"/>
              <a:gd name="connsiteX0" fmla="*/ 25116 w 226589"/>
              <a:gd name="connsiteY0" fmla="*/ 1891068 h 1891068"/>
              <a:gd name="connsiteX1" fmla="*/ 28613 w 226589"/>
              <a:gd name="connsiteY1" fmla="*/ 270656 h 1891068"/>
              <a:gd name="connsiteX2" fmla="*/ 226589 w 226589"/>
              <a:gd name="connsiteY2" fmla="*/ 1509 h 1891068"/>
              <a:gd name="connsiteX0" fmla="*/ 33551 w 235024"/>
              <a:gd name="connsiteY0" fmla="*/ 1891068 h 1891068"/>
              <a:gd name="connsiteX1" fmla="*/ 8 w 235024"/>
              <a:gd name="connsiteY1" fmla="*/ 972014 h 1891068"/>
              <a:gd name="connsiteX2" fmla="*/ 37048 w 235024"/>
              <a:gd name="connsiteY2" fmla="*/ 270656 h 1891068"/>
              <a:gd name="connsiteX3" fmla="*/ 235024 w 235024"/>
              <a:gd name="connsiteY3" fmla="*/ 1509 h 1891068"/>
              <a:gd name="connsiteX0" fmla="*/ 5398 w 206871"/>
              <a:gd name="connsiteY0" fmla="*/ 1891068 h 1891068"/>
              <a:gd name="connsiteX1" fmla="*/ 72063 w 206871"/>
              <a:gd name="connsiteY1" fmla="*/ 978277 h 1891068"/>
              <a:gd name="connsiteX2" fmla="*/ 8895 w 206871"/>
              <a:gd name="connsiteY2" fmla="*/ 270656 h 1891068"/>
              <a:gd name="connsiteX3" fmla="*/ 206871 w 206871"/>
              <a:gd name="connsiteY3" fmla="*/ 1509 h 1891068"/>
              <a:gd name="connsiteX0" fmla="*/ 23061 w 224534"/>
              <a:gd name="connsiteY0" fmla="*/ 1892596 h 1892596"/>
              <a:gd name="connsiteX1" fmla="*/ 89726 w 224534"/>
              <a:gd name="connsiteY1" fmla="*/ 979805 h 1892596"/>
              <a:gd name="connsiteX2" fmla="*/ 7769 w 224534"/>
              <a:gd name="connsiteY2" fmla="*/ 240869 h 1892596"/>
              <a:gd name="connsiteX3" fmla="*/ 224534 w 224534"/>
              <a:gd name="connsiteY3" fmla="*/ 3037 h 1892596"/>
              <a:gd name="connsiteX0" fmla="*/ 23061 w 224534"/>
              <a:gd name="connsiteY0" fmla="*/ 1891828 h 1891828"/>
              <a:gd name="connsiteX1" fmla="*/ 89726 w 224534"/>
              <a:gd name="connsiteY1" fmla="*/ 979037 h 1891828"/>
              <a:gd name="connsiteX2" fmla="*/ 7769 w 224534"/>
              <a:gd name="connsiteY2" fmla="*/ 240101 h 1891828"/>
              <a:gd name="connsiteX3" fmla="*/ 224534 w 224534"/>
              <a:gd name="connsiteY3" fmla="*/ 2269 h 1891828"/>
              <a:gd name="connsiteX0" fmla="*/ 23061 w 224534"/>
              <a:gd name="connsiteY0" fmla="*/ 1894350 h 1894350"/>
              <a:gd name="connsiteX1" fmla="*/ 89726 w 224534"/>
              <a:gd name="connsiteY1" fmla="*/ 981559 h 1894350"/>
              <a:gd name="connsiteX2" fmla="*/ 7769 w 224534"/>
              <a:gd name="connsiteY2" fmla="*/ 242623 h 1894350"/>
              <a:gd name="connsiteX3" fmla="*/ 224534 w 224534"/>
              <a:gd name="connsiteY3" fmla="*/ 4791 h 1894350"/>
              <a:gd name="connsiteX0" fmla="*/ 15329 w 216802"/>
              <a:gd name="connsiteY0" fmla="*/ 1894350 h 1894350"/>
              <a:gd name="connsiteX1" fmla="*/ 81994 w 216802"/>
              <a:gd name="connsiteY1" fmla="*/ 981559 h 1894350"/>
              <a:gd name="connsiteX2" fmla="*/ 37 w 216802"/>
              <a:gd name="connsiteY2" fmla="*/ 242623 h 1894350"/>
              <a:gd name="connsiteX3" fmla="*/ 216802 w 216802"/>
              <a:gd name="connsiteY3" fmla="*/ 4791 h 1894350"/>
              <a:gd name="connsiteX0" fmla="*/ 15329 w 216802"/>
              <a:gd name="connsiteY0" fmla="*/ 1894350 h 1894350"/>
              <a:gd name="connsiteX1" fmla="*/ 81994 w 216802"/>
              <a:gd name="connsiteY1" fmla="*/ 981559 h 1894350"/>
              <a:gd name="connsiteX2" fmla="*/ 37 w 216802"/>
              <a:gd name="connsiteY2" fmla="*/ 242623 h 1894350"/>
              <a:gd name="connsiteX3" fmla="*/ 216802 w 216802"/>
              <a:gd name="connsiteY3" fmla="*/ 4791 h 1894350"/>
              <a:gd name="connsiteX0" fmla="*/ 15329 w 216802"/>
              <a:gd name="connsiteY0" fmla="*/ 1894350 h 1894350"/>
              <a:gd name="connsiteX1" fmla="*/ 81994 w 216802"/>
              <a:gd name="connsiteY1" fmla="*/ 981559 h 1894350"/>
              <a:gd name="connsiteX2" fmla="*/ 37 w 216802"/>
              <a:gd name="connsiteY2" fmla="*/ 242623 h 1894350"/>
              <a:gd name="connsiteX3" fmla="*/ 216802 w 216802"/>
              <a:gd name="connsiteY3" fmla="*/ 4791 h 1894350"/>
              <a:gd name="connsiteX0" fmla="*/ 15329 w 216802"/>
              <a:gd name="connsiteY0" fmla="*/ 1894350 h 1894350"/>
              <a:gd name="connsiteX1" fmla="*/ 81994 w 216802"/>
              <a:gd name="connsiteY1" fmla="*/ 981559 h 1894350"/>
              <a:gd name="connsiteX2" fmla="*/ 37 w 216802"/>
              <a:gd name="connsiteY2" fmla="*/ 242623 h 1894350"/>
              <a:gd name="connsiteX3" fmla="*/ 216802 w 216802"/>
              <a:gd name="connsiteY3" fmla="*/ 4791 h 189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802" h="1894350">
                <a:moveTo>
                  <a:pt x="15329" y="1894350"/>
                </a:moveTo>
                <a:cubicBezTo>
                  <a:pt x="153788" y="1428023"/>
                  <a:pt x="106463" y="1307995"/>
                  <a:pt x="81994" y="981559"/>
                </a:cubicBezTo>
                <a:cubicBezTo>
                  <a:pt x="38736" y="611282"/>
                  <a:pt x="29761" y="492056"/>
                  <a:pt x="37" y="242623"/>
                </a:cubicBezTo>
                <a:cubicBezTo>
                  <a:pt x="-2241" y="-26537"/>
                  <a:pt x="101017" y="-4610"/>
                  <a:pt x="216802" y="4791"/>
                </a:cubicBezTo>
              </a:path>
            </a:pathLst>
          </a:custGeom>
          <a:noFill/>
          <a:ln w="38100" cap="flat" cmpd="sng" algn="ctr">
            <a:solidFill>
              <a:srgbClr val="0171B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318C0CF-6D91-F346-9DF5-090035678DDF}"/>
              </a:ext>
            </a:extLst>
          </p:cNvPr>
          <p:cNvSpPr/>
          <p:nvPr/>
        </p:nvSpPr>
        <p:spPr bwMode="auto">
          <a:xfrm>
            <a:off x="1502750" y="1589298"/>
            <a:ext cx="181758" cy="1678676"/>
          </a:xfrm>
          <a:prstGeom prst="rect">
            <a:avLst/>
          </a:prstGeom>
          <a:solidFill>
            <a:srgbClr val="0171B2"/>
          </a:solidFill>
          <a:ln w="38100" cap="flat" cmpd="sng" algn="ctr">
            <a:solidFill>
              <a:srgbClr val="0171B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FBF5205-DC86-A647-8420-66A3A8FB345B}"/>
              </a:ext>
            </a:extLst>
          </p:cNvPr>
          <p:cNvSpPr/>
          <p:nvPr/>
        </p:nvSpPr>
        <p:spPr bwMode="auto">
          <a:xfrm>
            <a:off x="1111838" y="3279417"/>
            <a:ext cx="181758" cy="970521"/>
          </a:xfrm>
          <a:prstGeom prst="rect">
            <a:avLst/>
          </a:prstGeom>
          <a:solidFill>
            <a:srgbClr val="ADCAE2"/>
          </a:solidFill>
          <a:ln w="38100" cap="flat" cmpd="sng" algn="ctr">
            <a:solidFill>
              <a:srgbClr val="ADCAE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DK" sz="1600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C5FB1F2-B0C1-5E45-82C9-58357E663E90}"/>
                  </a:ext>
                </a:extLst>
              </p:cNvPr>
              <p:cNvSpPr txBox="1"/>
              <p:nvPr/>
            </p:nvSpPr>
            <p:spPr>
              <a:xfrm>
                <a:off x="1136971" y="986568"/>
                <a:ext cx="591444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C5FB1F2-B0C1-5E45-82C9-58357E663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971" y="986568"/>
                <a:ext cx="591444" cy="357085"/>
              </a:xfrm>
              <a:prstGeom prst="rect">
                <a:avLst/>
              </a:prstGeom>
              <a:blipFill>
                <a:blip r:embed="rId5"/>
                <a:stretch>
                  <a:fillRect l="-10417" t="-34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Freeform 24">
            <a:extLst>
              <a:ext uri="{FF2B5EF4-FFF2-40B4-BE49-F238E27FC236}">
                <a16:creationId xmlns:a16="http://schemas.microsoft.com/office/drawing/2014/main" id="{55D21343-23EA-E740-9D19-0744DA9571D7}"/>
              </a:ext>
            </a:extLst>
          </p:cNvPr>
          <p:cNvSpPr/>
          <p:nvPr/>
        </p:nvSpPr>
        <p:spPr bwMode="auto">
          <a:xfrm>
            <a:off x="1320800" y="2273300"/>
            <a:ext cx="584209" cy="3429000"/>
          </a:xfrm>
          <a:custGeom>
            <a:avLst/>
            <a:gdLst>
              <a:gd name="connsiteX0" fmla="*/ 152400 w 584209"/>
              <a:gd name="connsiteY0" fmla="*/ 3429000 h 3429000"/>
              <a:gd name="connsiteX1" fmla="*/ 0 w 584209"/>
              <a:gd name="connsiteY1" fmla="*/ 2819400 h 3429000"/>
              <a:gd name="connsiteX2" fmla="*/ 152400 w 584209"/>
              <a:gd name="connsiteY2" fmla="*/ 1816100 h 3429000"/>
              <a:gd name="connsiteX3" fmla="*/ 520700 w 584209"/>
              <a:gd name="connsiteY3" fmla="*/ 1104900 h 3429000"/>
              <a:gd name="connsiteX4" fmla="*/ 571500 w 584209"/>
              <a:gd name="connsiteY4" fmla="*/ 228600 h 3429000"/>
              <a:gd name="connsiteX5" fmla="*/ 381000 w 584209"/>
              <a:gd name="connsiteY5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4209" h="3429000">
                <a:moveTo>
                  <a:pt x="152400" y="3429000"/>
                </a:moveTo>
                <a:cubicBezTo>
                  <a:pt x="76200" y="3258608"/>
                  <a:pt x="0" y="3088217"/>
                  <a:pt x="0" y="2819400"/>
                </a:cubicBezTo>
                <a:cubicBezTo>
                  <a:pt x="0" y="2550583"/>
                  <a:pt x="65617" y="2101850"/>
                  <a:pt x="152400" y="1816100"/>
                </a:cubicBezTo>
                <a:cubicBezTo>
                  <a:pt x="239183" y="1530350"/>
                  <a:pt x="450850" y="1369483"/>
                  <a:pt x="520700" y="1104900"/>
                </a:cubicBezTo>
                <a:cubicBezTo>
                  <a:pt x="590550" y="840317"/>
                  <a:pt x="594783" y="412750"/>
                  <a:pt x="571500" y="228600"/>
                </a:cubicBezTo>
                <a:cubicBezTo>
                  <a:pt x="548217" y="44450"/>
                  <a:pt x="464608" y="22225"/>
                  <a:pt x="381000" y="0"/>
                </a:cubicBezTo>
              </a:path>
            </a:pathLst>
          </a:custGeom>
          <a:noFill/>
          <a:ln w="38100" cap="flat" cmpd="sng" algn="ctr">
            <a:solidFill>
              <a:srgbClr val="0171B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0436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D26E08E2-43D2-224E-B119-BB62F58A2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Discussion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CF94F9-0BF9-584D-ACDC-53CF4C776A6F}"/>
              </a:ext>
            </a:extLst>
          </p:cNvPr>
          <p:cNvGrpSpPr/>
          <p:nvPr/>
        </p:nvGrpSpPr>
        <p:grpSpPr>
          <a:xfrm>
            <a:off x="6858117" y="610482"/>
            <a:ext cx="5013796" cy="5688632"/>
            <a:chOff x="6126680" y="332656"/>
            <a:chExt cx="5440340" cy="6172587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17054A9-AEEE-884E-BCA3-97C0E36F6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39227" y="332656"/>
              <a:ext cx="3544017" cy="3544017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FD3F87B3-D8F3-134D-A672-321C8198C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23003" y="332656"/>
              <a:ext cx="3544017" cy="3544017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C5A6D761-518F-C54C-8A8D-8A6354E0D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26680" y="2961226"/>
              <a:ext cx="3544017" cy="3544017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635904E1-8F3E-954B-9A5C-0346B6176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23003" y="2961226"/>
              <a:ext cx="3544017" cy="354401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1498225-FD4F-5E40-BF19-9874F54ED11A}"/>
              </a:ext>
            </a:extLst>
          </p:cNvPr>
          <p:cNvSpPr txBox="1"/>
          <p:nvPr/>
        </p:nvSpPr>
        <p:spPr>
          <a:xfrm>
            <a:off x="785916" y="1700808"/>
            <a:ext cx="3801490" cy="5693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600" dirty="0">
                <a:latin typeface="+mn-lt"/>
              </a:rPr>
              <a:t>Current state: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Transition probability matrix calculated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9616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15C26A-62F3-9449-BD8C-BA0DE5C08792}"/>
              </a:ext>
            </a:extLst>
          </p:cNvPr>
          <p:cNvSpPr txBox="1"/>
          <p:nvPr/>
        </p:nvSpPr>
        <p:spPr>
          <a:xfrm>
            <a:off x="621804" y="1431594"/>
            <a:ext cx="4672754" cy="39948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400" dirty="0">
                <a:latin typeface="+mn-lt"/>
              </a:rPr>
              <a:t>Incomplete lineage sorting (ILS)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400" dirty="0">
                <a:latin typeface="+mn-lt"/>
              </a:rPr>
              <a:t>HMMs: CoalHMM and SMCs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400" dirty="0">
                <a:latin typeface="+mn-lt"/>
              </a:rPr>
              <a:t>ILSMC</a:t>
            </a:r>
          </a:p>
          <a:p>
            <a:pPr marL="89524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The hidden states</a:t>
            </a:r>
          </a:p>
          <a:p>
            <a:pPr marL="89524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The CTMCs</a:t>
            </a:r>
          </a:p>
          <a:p>
            <a:pPr marL="89524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The transition probability matrix</a:t>
            </a:r>
          </a:p>
          <a:p>
            <a:pPr marL="89524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Simulating from the 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400" dirty="0">
                <a:latin typeface="+mn-lt"/>
              </a:rPr>
              <a:t>Discussion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B42A390D-3320-7E4F-9EF9-8BB79B278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Overview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7688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25F5F2E-5629-874A-84F1-B1ED81069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Discussion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4B58460-D08C-4E4A-8FE5-A958F10ADD12}"/>
              </a:ext>
            </a:extLst>
          </p:cNvPr>
          <p:cNvGrpSpPr/>
          <p:nvPr/>
        </p:nvGrpSpPr>
        <p:grpSpPr>
          <a:xfrm>
            <a:off x="6858117" y="610482"/>
            <a:ext cx="5013796" cy="5688632"/>
            <a:chOff x="6126680" y="332656"/>
            <a:chExt cx="5440340" cy="6172587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CDBD2A92-A2DC-FF43-8CB2-04EA42C95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39227" y="332656"/>
              <a:ext cx="3544017" cy="3544017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1C71B27A-0162-CF47-BAF2-1D0E43481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23003" y="332656"/>
              <a:ext cx="3544017" cy="3544017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60A3022-407A-424A-89C8-45C62F3A2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26680" y="2961226"/>
              <a:ext cx="3544017" cy="3544017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B350BFA-B636-6243-9707-53D7FF4E2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23003" y="2961226"/>
              <a:ext cx="3544017" cy="354401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3C3F820-035B-374D-B86C-CE43D117673C}"/>
              </a:ext>
            </a:extLst>
          </p:cNvPr>
          <p:cNvSpPr txBox="1"/>
          <p:nvPr/>
        </p:nvSpPr>
        <p:spPr>
          <a:xfrm>
            <a:off x="785916" y="1700808"/>
            <a:ext cx="4008918" cy="25083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600" dirty="0">
                <a:latin typeface="+mn-lt"/>
              </a:rPr>
              <a:t>Current state: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Transition probability matrix calculated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600" dirty="0">
                <a:latin typeface="+mn-lt"/>
              </a:rPr>
              <a:t>Future work: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Optimize transition probability matrix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Emission probabilities.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Chose and code optimization procedure.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Analyze simulated data.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DK" sz="160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693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81EE78CC-AFFA-CB42-983F-584E38DA6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Discussion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6B4CEF-0AD5-3147-9ECE-4AA5DE7F00A7}"/>
              </a:ext>
            </a:extLst>
          </p:cNvPr>
          <p:cNvSpPr txBox="1"/>
          <p:nvPr/>
        </p:nvSpPr>
        <p:spPr>
          <a:xfrm>
            <a:off x="785916" y="1700808"/>
            <a:ext cx="4541308" cy="38010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600" dirty="0">
                <a:latin typeface="+mn-lt"/>
              </a:rPr>
              <a:t>Current state: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Transition probability matrix calculated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600" dirty="0">
                <a:latin typeface="+mn-lt"/>
              </a:rPr>
              <a:t>Future work: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Optimize transition probability matrix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Emission probabilities.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Chose and code optimization procedure.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Analyze simulated data.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600" dirty="0">
                <a:latin typeface="+mn-lt"/>
              </a:rPr>
              <a:t>Future perspective: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ILSMC is flexible:</a:t>
            </a:r>
          </a:p>
          <a:p>
            <a:pPr marL="895243" lvl="1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Different parameterization per interval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ILSMC is extensible:</a:t>
            </a:r>
          </a:p>
          <a:p>
            <a:pPr marL="895243" lvl="1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ILS and introgression.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E39864-ECCF-8340-909A-E82219C24A12}"/>
              </a:ext>
            </a:extLst>
          </p:cNvPr>
          <p:cNvGrpSpPr/>
          <p:nvPr/>
        </p:nvGrpSpPr>
        <p:grpSpPr>
          <a:xfrm>
            <a:off x="6858117" y="610482"/>
            <a:ext cx="5013796" cy="5688632"/>
            <a:chOff x="6126680" y="332656"/>
            <a:chExt cx="5440340" cy="6172587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1DA3188-89C5-2B4F-92DE-2EA91F113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39227" y="332656"/>
              <a:ext cx="3544017" cy="3544017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8F23A20F-B11C-BD42-93EB-7A54041F0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23003" y="332656"/>
              <a:ext cx="3544017" cy="3544017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6A089F05-36EA-6F4D-9E81-3105DC269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26680" y="2961226"/>
              <a:ext cx="3544017" cy="3544017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866E091-F138-5C44-933E-73500A2D5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23003" y="2961226"/>
              <a:ext cx="3544017" cy="3544017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353871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81EE78CC-AFFA-CB42-983F-584E38DA6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28627"/>
            <a:ext cx="6094412" cy="752101"/>
          </a:xfrm>
        </p:spPr>
        <p:txBody>
          <a:bodyPr/>
          <a:lstStyle/>
          <a:p>
            <a:r>
              <a:rPr lang="en-GB" sz="4000" dirty="0"/>
              <a:t>Acknowledgements</a:t>
            </a:r>
            <a:endParaRPr lang="en-GB" sz="4000" cap="none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E4C72965-4ECF-7C4A-84CA-AEBC46181432}"/>
              </a:ext>
            </a:extLst>
          </p:cNvPr>
          <p:cNvSpPr txBox="1">
            <a:spLocks/>
          </p:cNvSpPr>
          <p:nvPr/>
        </p:nvSpPr>
        <p:spPr bwMode="auto">
          <a:xfrm>
            <a:off x="6094412" y="228626"/>
            <a:ext cx="6094413" cy="752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/>
              <a:t>References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2EC3FC5D-F392-FE45-BC38-1B070036E044}"/>
              </a:ext>
            </a:extLst>
          </p:cNvPr>
          <p:cNvSpPr txBox="1">
            <a:spLocks/>
          </p:cNvSpPr>
          <p:nvPr/>
        </p:nvSpPr>
        <p:spPr bwMode="auto">
          <a:xfrm>
            <a:off x="6094412" y="3429593"/>
            <a:ext cx="6094413" cy="752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/>
              <a:t>Contact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CE0367-9982-A84C-8CEE-6AC70D5E1CDC}"/>
              </a:ext>
            </a:extLst>
          </p:cNvPr>
          <p:cNvSpPr/>
          <p:nvPr/>
        </p:nvSpPr>
        <p:spPr>
          <a:xfrm>
            <a:off x="6094411" y="980727"/>
            <a:ext cx="5927527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400" dirty="0" err="1">
                <a:solidFill>
                  <a:srgbClr val="222222"/>
                </a:solidFill>
                <a:latin typeface="+mn-lt"/>
              </a:rPr>
              <a:t>Dutheil</a:t>
            </a:r>
            <a:r>
              <a:rPr lang="en-GB" sz="1400" dirty="0">
                <a:solidFill>
                  <a:srgbClr val="222222"/>
                </a:solidFill>
                <a:latin typeface="+mn-lt"/>
              </a:rPr>
              <a:t>, J. Y., Ganapathy, G., </a:t>
            </a:r>
            <a:r>
              <a:rPr lang="en-GB" sz="1400" dirty="0" err="1">
                <a:solidFill>
                  <a:srgbClr val="222222"/>
                </a:solidFill>
                <a:latin typeface="+mn-lt"/>
              </a:rPr>
              <a:t>Hobolth</a:t>
            </a:r>
            <a:r>
              <a:rPr lang="en-GB" sz="1400" dirty="0">
                <a:solidFill>
                  <a:srgbClr val="222222"/>
                </a:solidFill>
                <a:latin typeface="+mn-lt"/>
              </a:rPr>
              <a:t>, A., </a:t>
            </a:r>
            <a:r>
              <a:rPr lang="en-GB" sz="1400" dirty="0" err="1">
                <a:solidFill>
                  <a:srgbClr val="222222"/>
                </a:solidFill>
                <a:latin typeface="+mn-lt"/>
              </a:rPr>
              <a:t>Mailund</a:t>
            </a:r>
            <a:r>
              <a:rPr lang="en-GB" sz="1400" dirty="0">
                <a:solidFill>
                  <a:srgbClr val="222222"/>
                </a:solidFill>
                <a:latin typeface="+mn-lt"/>
              </a:rPr>
              <a:t>, T., </a:t>
            </a:r>
            <a:r>
              <a:rPr lang="en-GB" sz="1400" dirty="0" err="1">
                <a:solidFill>
                  <a:srgbClr val="222222"/>
                </a:solidFill>
                <a:latin typeface="+mn-lt"/>
              </a:rPr>
              <a:t>Uyenoyama</a:t>
            </a:r>
            <a:r>
              <a:rPr lang="en-GB" sz="1400" dirty="0">
                <a:solidFill>
                  <a:srgbClr val="222222"/>
                </a:solidFill>
                <a:latin typeface="+mn-lt"/>
              </a:rPr>
              <a:t>, M. K., &amp; </a:t>
            </a:r>
            <a:r>
              <a:rPr lang="en-GB" sz="1400" dirty="0" err="1">
                <a:solidFill>
                  <a:srgbClr val="222222"/>
                </a:solidFill>
                <a:latin typeface="+mn-lt"/>
              </a:rPr>
              <a:t>Schierup</a:t>
            </a:r>
            <a:r>
              <a:rPr lang="en-GB" sz="1400" dirty="0">
                <a:solidFill>
                  <a:srgbClr val="222222"/>
                </a:solidFill>
                <a:latin typeface="+mn-lt"/>
              </a:rPr>
              <a:t>, M. H. (2009). Ancestral population genomics: the coalescent hidden Markov model approach. </a:t>
            </a:r>
            <a:r>
              <a:rPr lang="en-GB" sz="1400" i="1" dirty="0">
                <a:solidFill>
                  <a:srgbClr val="222222"/>
                </a:solidFill>
                <a:latin typeface="+mn-lt"/>
              </a:rPr>
              <a:t>Genetics</a:t>
            </a:r>
            <a:r>
              <a:rPr lang="en-GB" sz="1400" dirty="0">
                <a:solidFill>
                  <a:srgbClr val="222222"/>
                </a:solidFill>
                <a:latin typeface="+mn-lt"/>
              </a:rPr>
              <a:t>, </a:t>
            </a:r>
            <a:r>
              <a:rPr lang="en-GB" sz="1400" i="1" dirty="0">
                <a:solidFill>
                  <a:srgbClr val="222222"/>
                </a:solidFill>
                <a:latin typeface="+mn-lt"/>
              </a:rPr>
              <a:t>183</a:t>
            </a:r>
            <a:r>
              <a:rPr lang="en-GB" sz="1400" dirty="0">
                <a:solidFill>
                  <a:srgbClr val="222222"/>
                </a:solidFill>
                <a:latin typeface="+mn-lt"/>
              </a:rPr>
              <a:t>(1), 259-274.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400" dirty="0" err="1">
                <a:latin typeface="+mn-lt"/>
              </a:rPr>
              <a:t>Mailund</a:t>
            </a:r>
            <a:r>
              <a:rPr lang="en-GB" sz="1400" dirty="0">
                <a:latin typeface="+mn-lt"/>
              </a:rPr>
              <a:t>, T., </a:t>
            </a:r>
            <a:r>
              <a:rPr lang="en-GB" sz="1400" dirty="0" err="1">
                <a:latin typeface="+mn-lt"/>
              </a:rPr>
              <a:t>Dutheil</a:t>
            </a:r>
            <a:r>
              <a:rPr lang="en-GB" sz="1400" dirty="0">
                <a:latin typeface="+mn-lt"/>
              </a:rPr>
              <a:t>, J. Y., </a:t>
            </a:r>
            <a:r>
              <a:rPr lang="en-GB" sz="1400" dirty="0" err="1">
                <a:latin typeface="+mn-lt"/>
              </a:rPr>
              <a:t>Hobolth</a:t>
            </a:r>
            <a:r>
              <a:rPr lang="en-GB" sz="1400" dirty="0">
                <a:latin typeface="+mn-lt"/>
              </a:rPr>
              <a:t>, A., </a:t>
            </a:r>
            <a:r>
              <a:rPr lang="en-GB" sz="1400" dirty="0" err="1">
                <a:latin typeface="+mn-lt"/>
              </a:rPr>
              <a:t>Lunter</a:t>
            </a:r>
            <a:r>
              <a:rPr lang="en-GB" sz="1400" dirty="0">
                <a:latin typeface="+mn-lt"/>
              </a:rPr>
              <a:t>, G., &amp; </a:t>
            </a:r>
            <a:r>
              <a:rPr lang="en-GB" sz="1400" dirty="0" err="1">
                <a:latin typeface="+mn-lt"/>
              </a:rPr>
              <a:t>Schierup</a:t>
            </a:r>
            <a:r>
              <a:rPr lang="en-GB" sz="1400" dirty="0">
                <a:latin typeface="+mn-lt"/>
              </a:rPr>
              <a:t>, M. H. (2011). Estimating divergence time and ancestral effective population size of Bornean and Sumatran orangutan subspecies using a coalescent hidden Markov model. </a:t>
            </a:r>
            <a:r>
              <a:rPr lang="en-GB" sz="1400" i="1" dirty="0" err="1">
                <a:latin typeface="+mn-lt"/>
              </a:rPr>
              <a:t>PLoS</a:t>
            </a:r>
            <a:r>
              <a:rPr lang="en-GB" sz="1400" i="1" dirty="0">
                <a:latin typeface="+mn-lt"/>
              </a:rPr>
              <a:t> genetics</a:t>
            </a:r>
            <a:r>
              <a:rPr lang="en-GB" sz="1400" dirty="0">
                <a:latin typeface="+mn-lt"/>
              </a:rPr>
              <a:t>, </a:t>
            </a:r>
            <a:r>
              <a:rPr lang="en-GB" sz="1400" i="1" dirty="0">
                <a:latin typeface="+mn-lt"/>
              </a:rPr>
              <a:t>7</a:t>
            </a:r>
            <a:r>
              <a:rPr lang="en-GB" sz="1400" dirty="0">
                <a:latin typeface="+mn-lt"/>
              </a:rPr>
              <a:t>(3), e1001319.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400" dirty="0">
                <a:latin typeface="+mn-lt"/>
              </a:rPr>
              <a:t>Li, H., &amp; Durbin, R. (2011). Inference of human population history from individual whole-genome sequences. </a:t>
            </a:r>
            <a:r>
              <a:rPr lang="en-GB" sz="1400" i="1" dirty="0">
                <a:latin typeface="+mn-lt"/>
              </a:rPr>
              <a:t>Nature</a:t>
            </a:r>
            <a:r>
              <a:rPr lang="en-GB" sz="1400" dirty="0">
                <a:latin typeface="+mn-lt"/>
              </a:rPr>
              <a:t>, </a:t>
            </a:r>
            <a:r>
              <a:rPr lang="en-GB" sz="1400" i="1" dirty="0">
                <a:latin typeface="+mn-lt"/>
              </a:rPr>
              <a:t>475</a:t>
            </a:r>
            <a:r>
              <a:rPr lang="en-GB" sz="1400" dirty="0">
                <a:latin typeface="+mn-lt"/>
              </a:rPr>
              <a:t>(7357), 493-496.</a:t>
            </a:r>
            <a:endParaRPr lang="en-DK" sz="1400" dirty="0">
              <a:latin typeface="+mn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EFF0D7-C440-F940-B932-AD2D6552DF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57" t="20192" r="15892" b="14185"/>
          <a:stretch/>
        </p:blipFill>
        <p:spPr>
          <a:xfrm>
            <a:off x="6467465" y="4182603"/>
            <a:ext cx="1444788" cy="178878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AFB8BB0-E6FF-A045-BA6B-F265F8FD1FE7}"/>
              </a:ext>
            </a:extLst>
          </p:cNvPr>
          <p:cNvSpPr/>
          <p:nvPr/>
        </p:nvSpPr>
        <p:spPr>
          <a:xfrm>
            <a:off x="8172919" y="4181694"/>
            <a:ext cx="3763496" cy="1724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>
                <a:latin typeface="+mn-lt"/>
              </a:rPr>
              <a:t>Iker Rivas-González – PhD Student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600" dirty="0">
                <a:latin typeface="+mn-lt"/>
              </a:rPr>
              <a:t>Bioinformatics Research Centre (</a:t>
            </a:r>
            <a:r>
              <a:rPr lang="en-GB" sz="1600" dirty="0" err="1">
                <a:latin typeface="+mn-lt"/>
              </a:rPr>
              <a:t>BiRC</a:t>
            </a:r>
            <a:r>
              <a:rPr lang="en-GB" sz="1600" dirty="0">
                <a:latin typeface="+mn-lt"/>
              </a:rPr>
              <a:t>) Aarhus University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+mn-lt"/>
              </a:rPr>
              <a:t>irg@birc.au.dk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+mn-lt"/>
              </a:rPr>
              <a:t>@</a:t>
            </a:r>
            <a:r>
              <a:rPr lang="en-GB" sz="1600" dirty="0" err="1">
                <a:latin typeface="+mn-lt"/>
              </a:rPr>
              <a:t>irg_bio</a:t>
            </a:r>
            <a:endParaRPr lang="en-GB" sz="1600" dirty="0">
              <a:latin typeface="+mn-lt"/>
            </a:endParaRPr>
          </a:p>
        </p:txBody>
      </p:sp>
      <p:pic>
        <p:nvPicPr>
          <p:cNvPr id="1026" name="Picture 2" descr="Novo Nordisk Fonden støtter fire fremtrædende professorer - Novo Nordisk  Fonden">
            <a:extLst>
              <a:ext uri="{FF2B5EF4-FFF2-40B4-BE49-F238E27FC236}">
                <a16:creationId xmlns:a16="http://schemas.microsoft.com/office/drawing/2014/main" id="{D30F1FB3-CED5-7646-8BCD-C992150A7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876" y="1154725"/>
            <a:ext cx="1228294" cy="184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sger Hobolth - Forskning - Aarhus Universitet">
            <a:extLst>
              <a:ext uri="{FF2B5EF4-FFF2-40B4-BE49-F238E27FC236}">
                <a16:creationId xmlns:a16="http://schemas.microsoft.com/office/drawing/2014/main" id="{7B502005-E310-9146-B324-D32FC4F6F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023" y="1144227"/>
            <a:ext cx="1228294" cy="184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1F2ADC-E155-1E46-BDF0-AB16C0FC90AB}"/>
              </a:ext>
            </a:extLst>
          </p:cNvPr>
          <p:cNvSpPr txBox="1"/>
          <p:nvPr/>
        </p:nvSpPr>
        <p:spPr>
          <a:xfrm>
            <a:off x="1080649" y="3204100"/>
            <a:ext cx="1712007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600" dirty="0">
                <a:latin typeface="+mn-lt"/>
              </a:rPr>
              <a:t>Mikkel H. Schierup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5EB8D6-AFF9-4D43-82CA-F0814F8ECBC7}"/>
              </a:ext>
            </a:extLst>
          </p:cNvPr>
          <p:cNvSpPr txBox="1"/>
          <p:nvPr/>
        </p:nvSpPr>
        <p:spPr>
          <a:xfrm>
            <a:off x="3303564" y="3196854"/>
            <a:ext cx="1287212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600" dirty="0">
                <a:latin typeface="+mn-lt"/>
              </a:rPr>
              <a:t>Asger Hobolth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4305F9-9950-3444-A26F-204AF9EC17AB}"/>
              </a:ext>
            </a:extLst>
          </p:cNvPr>
          <p:cNvSpPr txBox="1"/>
          <p:nvPr/>
        </p:nvSpPr>
        <p:spPr>
          <a:xfrm>
            <a:off x="2192822" y="3852086"/>
            <a:ext cx="1500475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Julien Y. Dutheil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2F2789-C63B-BD43-8699-D85E8F0FFDA7}"/>
              </a:ext>
            </a:extLst>
          </p:cNvPr>
          <p:cNvSpPr txBox="1"/>
          <p:nvPr/>
        </p:nvSpPr>
        <p:spPr>
          <a:xfrm>
            <a:off x="2021283" y="5811097"/>
            <a:ext cx="2051845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My co-workers at BiRC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FD10FC9-815F-C546-8AD7-BB4BDAC4C3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100" y="4506546"/>
            <a:ext cx="4294213" cy="12680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67838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6FF49294-A4B2-2C43-BCE1-97AE62524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Incomplete lineage sorting (ILS)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168CFE-A579-994E-A0E2-67F60F7AF172}"/>
              </a:ext>
            </a:extLst>
          </p:cNvPr>
          <p:cNvSpPr txBox="1"/>
          <p:nvPr/>
        </p:nvSpPr>
        <p:spPr>
          <a:xfrm>
            <a:off x="8079126" y="5311595"/>
            <a:ext cx="3274935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Modified from Leliaert et al. (2013)</a:t>
            </a:r>
          </a:p>
        </p:txBody>
      </p:sp>
      <p:pic>
        <p:nvPicPr>
          <p:cNvPr id="13" name="Picture 12" descr="Figure">
            <a:extLst>
              <a:ext uri="{FF2B5EF4-FFF2-40B4-BE49-F238E27FC236}">
                <a16:creationId xmlns:a16="http://schemas.microsoft.com/office/drawing/2014/main" id="{FE832BD2-0554-D64B-85D1-0C4410D1F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7180" y="1079876"/>
            <a:ext cx="8614692" cy="335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A5631D5-EA43-9D47-8595-993622C0B0A6}"/>
              </a:ext>
            </a:extLst>
          </p:cNvPr>
          <p:cNvGrpSpPr/>
          <p:nvPr/>
        </p:nvGrpSpPr>
        <p:grpSpPr>
          <a:xfrm>
            <a:off x="7750596" y="1935538"/>
            <a:ext cx="3157804" cy="3121068"/>
            <a:chOff x="244914" y="1296063"/>
            <a:chExt cx="3157804" cy="3121068"/>
          </a:xfrm>
        </p:grpSpPr>
        <p:pic>
          <p:nvPicPr>
            <p:cNvPr id="5" name="Picture 4" descr="Figure">
              <a:extLst>
                <a:ext uri="{FF2B5EF4-FFF2-40B4-BE49-F238E27FC236}">
                  <a16:creationId xmlns:a16="http://schemas.microsoft.com/office/drawing/2014/main" id="{8C320472-DD6A-434C-821A-619CEE4751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27" t="14085" b="5321"/>
            <a:stretch/>
          </p:blipFill>
          <p:spPr bwMode="auto">
            <a:xfrm rot="10800000">
              <a:off x="477788" y="1447136"/>
              <a:ext cx="2875012" cy="2701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 descr="Figure">
              <a:extLst>
                <a:ext uri="{FF2B5EF4-FFF2-40B4-BE49-F238E27FC236}">
                  <a16:creationId xmlns:a16="http://schemas.microsoft.com/office/drawing/2014/main" id="{5C9AA082-EC3B-E04E-B939-C62853750F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07" t="5910" r="54027" b="87113"/>
            <a:stretch/>
          </p:blipFill>
          <p:spPr bwMode="auto">
            <a:xfrm>
              <a:off x="655928" y="4177090"/>
              <a:ext cx="93610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Figure">
              <a:extLst>
                <a:ext uri="{FF2B5EF4-FFF2-40B4-BE49-F238E27FC236}">
                  <a16:creationId xmlns:a16="http://schemas.microsoft.com/office/drawing/2014/main" id="{3DAB4932-8828-394F-96A4-FD39AF6838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22" t="5910" r="44380" b="87113"/>
            <a:stretch/>
          </p:blipFill>
          <p:spPr bwMode="auto">
            <a:xfrm>
              <a:off x="1579323" y="4183220"/>
              <a:ext cx="809595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Figure">
              <a:extLst>
                <a:ext uri="{FF2B5EF4-FFF2-40B4-BE49-F238E27FC236}">
                  <a16:creationId xmlns:a16="http://schemas.microsoft.com/office/drawing/2014/main" id="{AD971CCD-671E-5048-8CDF-DA6508A5D6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53" t="5910" r="34801" b="87113"/>
            <a:stretch/>
          </p:blipFill>
          <p:spPr bwMode="auto">
            <a:xfrm>
              <a:off x="2545767" y="4177091"/>
              <a:ext cx="77067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A05A271C-05B9-934F-A56F-17870FA7A33F}"/>
                </a:ext>
              </a:extLst>
            </p:cNvPr>
            <p:cNvSpPr/>
            <p:nvPr/>
          </p:nvSpPr>
          <p:spPr bwMode="auto">
            <a:xfrm>
              <a:off x="244914" y="1296063"/>
              <a:ext cx="966101" cy="1534601"/>
            </a:xfrm>
            <a:custGeom>
              <a:avLst/>
              <a:gdLst>
                <a:gd name="connsiteX0" fmla="*/ 589973 w 966101"/>
                <a:gd name="connsiteY0" fmla="*/ 1502796 h 1534601"/>
                <a:gd name="connsiteX1" fmla="*/ 335531 w 966101"/>
                <a:gd name="connsiteY1" fmla="*/ 1502796 h 1534601"/>
                <a:gd name="connsiteX2" fmla="*/ 271921 w 966101"/>
                <a:gd name="connsiteY2" fmla="*/ 1486894 h 1534601"/>
                <a:gd name="connsiteX3" fmla="*/ 168554 w 966101"/>
                <a:gd name="connsiteY3" fmla="*/ 1431234 h 1534601"/>
                <a:gd name="connsiteX4" fmla="*/ 96992 w 966101"/>
                <a:gd name="connsiteY4" fmla="*/ 1359673 h 1534601"/>
                <a:gd name="connsiteX5" fmla="*/ 73138 w 966101"/>
                <a:gd name="connsiteY5" fmla="*/ 1327867 h 1534601"/>
                <a:gd name="connsiteX6" fmla="*/ 57236 w 966101"/>
                <a:gd name="connsiteY6" fmla="*/ 1296062 h 1534601"/>
                <a:gd name="connsiteX7" fmla="*/ 25430 w 966101"/>
                <a:gd name="connsiteY7" fmla="*/ 1208598 h 1534601"/>
                <a:gd name="connsiteX8" fmla="*/ 17479 w 966101"/>
                <a:gd name="connsiteY8" fmla="*/ 1176793 h 1534601"/>
                <a:gd name="connsiteX9" fmla="*/ 9528 w 966101"/>
                <a:gd name="connsiteY9" fmla="*/ 803081 h 1534601"/>
                <a:gd name="connsiteX10" fmla="*/ 33382 w 966101"/>
                <a:gd name="connsiteY10" fmla="*/ 683812 h 1534601"/>
                <a:gd name="connsiteX11" fmla="*/ 104943 w 966101"/>
                <a:gd name="connsiteY11" fmla="*/ 445273 h 1534601"/>
                <a:gd name="connsiteX12" fmla="*/ 160603 w 966101"/>
                <a:gd name="connsiteY12" fmla="*/ 294198 h 1534601"/>
                <a:gd name="connsiteX13" fmla="*/ 184456 w 966101"/>
                <a:gd name="connsiteY13" fmla="*/ 230587 h 1534601"/>
                <a:gd name="connsiteX14" fmla="*/ 216262 w 966101"/>
                <a:gd name="connsiteY14" fmla="*/ 182880 h 1534601"/>
                <a:gd name="connsiteX15" fmla="*/ 263969 w 966101"/>
                <a:gd name="connsiteY15" fmla="*/ 111318 h 1534601"/>
                <a:gd name="connsiteX16" fmla="*/ 343483 w 966101"/>
                <a:gd name="connsiteY16" fmla="*/ 47707 h 1534601"/>
                <a:gd name="connsiteX17" fmla="*/ 375288 w 966101"/>
                <a:gd name="connsiteY17" fmla="*/ 23854 h 1534601"/>
                <a:gd name="connsiteX18" fmla="*/ 407093 w 966101"/>
                <a:gd name="connsiteY18" fmla="*/ 15902 h 1534601"/>
                <a:gd name="connsiteX19" fmla="*/ 462752 w 966101"/>
                <a:gd name="connsiteY19" fmla="*/ 0 h 1534601"/>
                <a:gd name="connsiteX20" fmla="*/ 582022 w 966101"/>
                <a:gd name="connsiteY20" fmla="*/ 7951 h 1534601"/>
                <a:gd name="connsiteX21" fmla="*/ 613827 w 966101"/>
                <a:gd name="connsiteY21" fmla="*/ 31805 h 1534601"/>
                <a:gd name="connsiteX22" fmla="*/ 645632 w 966101"/>
                <a:gd name="connsiteY22" fmla="*/ 47707 h 1534601"/>
                <a:gd name="connsiteX23" fmla="*/ 669486 w 966101"/>
                <a:gd name="connsiteY23" fmla="*/ 71561 h 1534601"/>
                <a:gd name="connsiteX24" fmla="*/ 741048 w 966101"/>
                <a:gd name="connsiteY24" fmla="*/ 127220 h 1534601"/>
                <a:gd name="connsiteX25" fmla="*/ 828512 w 966101"/>
                <a:gd name="connsiteY25" fmla="*/ 222636 h 1534601"/>
                <a:gd name="connsiteX26" fmla="*/ 852366 w 966101"/>
                <a:gd name="connsiteY26" fmla="*/ 262393 h 1534601"/>
                <a:gd name="connsiteX27" fmla="*/ 876220 w 966101"/>
                <a:gd name="connsiteY27" fmla="*/ 326003 h 1534601"/>
                <a:gd name="connsiteX28" fmla="*/ 892123 w 966101"/>
                <a:gd name="connsiteY28" fmla="*/ 357808 h 1534601"/>
                <a:gd name="connsiteX29" fmla="*/ 908025 w 966101"/>
                <a:gd name="connsiteY29" fmla="*/ 413467 h 1534601"/>
                <a:gd name="connsiteX30" fmla="*/ 923928 w 966101"/>
                <a:gd name="connsiteY30" fmla="*/ 453224 h 1534601"/>
                <a:gd name="connsiteX31" fmla="*/ 939830 w 966101"/>
                <a:gd name="connsiteY31" fmla="*/ 532737 h 1534601"/>
                <a:gd name="connsiteX32" fmla="*/ 947782 w 966101"/>
                <a:gd name="connsiteY32" fmla="*/ 564542 h 1534601"/>
                <a:gd name="connsiteX33" fmla="*/ 955733 w 966101"/>
                <a:gd name="connsiteY33" fmla="*/ 612250 h 1534601"/>
                <a:gd name="connsiteX34" fmla="*/ 955733 w 966101"/>
                <a:gd name="connsiteY34" fmla="*/ 1152939 h 1534601"/>
                <a:gd name="connsiteX35" fmla="*/ 947782 w 966101"/>
                <a:gd name="connsiteY35" fmla="*/ 1200647 h 1534601"/>
                <a:gd name="connsiteX36" fmla="*/ 947782 w 966101"/>
                <a:gd name="connsiteY36" fmla="*/ 1335819 h 1534601"/>
                <a:gd name="connsiteX37" fmla="*/ 931879 w 966101"/>
                <a:gd name="connsiteY37" fmla="*/ 1383527 h 1534601"/>
                <a:gd name="connsiteX38" fmla="*/ 892123 w 966101"/>
                <a:gd name="connsiteY38" fmla="*/ 1455088 h 1534601"/>
                <a:gd name="connsiteX39" fmla="*/ 844415 w 966101"/>
                <a:gd name="connsiteY39" fmla="*/ 1486894 h 1534601"/>
                <a:gd name="connsiteX40" fmla="*/ 820561 w 966101"/>
                <a:gd name="connsiteY40" fmla="*/ 1494845 h 1534601"/>
                <a:gd name="connsiteX41" fmla="*/ 756950 w 966101"/>
                <a:gd name="connsiteY41" fmla="*/ 1510747 h 1534601"/>
                <a:gd name="connsiteX42" fmla="*/ 733096 w 966101"/>
                <a:gd name="connsiteY42" fmla="*/ 1518699 h 1534601"/>
                <a:gd name="connsiteX43" fmla="*/ 613827 w 966101"/>
                <a:gd name="connsiteY43" fmla="*/ 1534601 h 1534601"/>
                <a:gd name="connsiteX44" fmla="*/ 589973 w 966101"/>
                <a:gd name="connsiteY44" fmla="*/ 1502796 h 153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66101" h="1534601">
                  <a:moveTo>
                    <a:pt x="589973" y="1502796"/>
                  </a:moveTo>
                  <a:cubicBezTo>
                    <a:pt x="543590" y="1497495"/>
                    <a:pt x="489356" y="1517682"/>
                    <a:pt x="335531" y="1502796"/>
                  </a:cubicBezTo>
                  <a:cubicBezTo>
                    <a:pt x="313777" y="1500691"/>
                    <a:pt x="292655" y="1493805"/>
                    <a:pt x="271921" y="1486894"/>
                  </a:cubicBezTo>
                  <a:cubicBezTo>
                    <a:pt x="237315" y="1475359"/>
                    <a:pt x="196488" y="1455444"/>
                    <a:pt x="168554" y="1431234"/>
                  </a:cubicBezTo>
                  <a:cubicBezTo>
                    <a:pt x="143061" y="1409140"/>
                    <a:pt x="117232" y="1386661"/>
                    <a:pt x="96992" y="1359673"/>
                  </a:cubicBezTo>
                  <a:cubicBezTo>
                    <a:pt x="89041" y="1349071"/>
                    <a:pt x="80162" y="1339105"/>
                    <a:pt x="73138" y="1327867"/>
                  </a:cubicBezTo>
                  <a:cubicBezTo>
                    <a:pt x="66856" y="1317816"/>
                    <a:pt x="62050" y="1306893"/>
                    <a:pt x="57236" y="1296062"/>
                  </a:cubicBezTo>
                  <a:cubicBezTo>
                    <a:pt x="45562" y="1269795"/>
                    <a:pt x="33568" y="1235725"/>
                    <a:pt x="25430" y="1208598"/>
                  </a:cubicBezTo>
                  <a:cubicBezTo>
                    <a:pt x="22290" y="1198131"/>
                    <a:pt x="20129" y="1187395"/>
                    <a:pt x="17479" y="1176793"/>
                  </a:cubicBezTo>
                  <a:cubicBezTo>
                    <a:pt x="-4316" y="980644"/>
                    <a:pt x="-4247" y="1044129"/>
                    <a:pt x="9528" y="803081"/>
                  </a:cubicBezTo>
                  <a:cubicBezTo>
                    <a:pt x="10770" y="781352"/>
                    <a:pt x="30240" y="695202"/>
                    <a:pt x="33382" y="683812"/>
                  </a:cubicBezTo>
                  <a:cubicBezTo>
                    <a:pt x="33395" y="683764"/>
                    <a:pt x="93009" y="485053"/>
                    <a:pt x="104943" y="445273"/>
                  </a:cubicBezTo>
                  <a:cubicBezTo>
                    <a:pt x="145307" y="310725"/>
                    <a:pt x="109059" y="419377"/>
                    <a:pt x="160603" y="294198"/>
                  </a:cubicBezTo>
                  <a:cubicBezTo>
                    <a:pt x="169225" y="273258"/>
                    <a:pt x="174329" y="250842"/>
                    <a:pt x="184456" y="230587"/>
                  </a:cubicBezTo>
                  <a:cubicBezTo>
                    <a:pt x="193003" y="213492"/>
                    <a:pt x="206001" y="199004"/>
                    <a:pt x="216262" y="182880"/>
                  </a:cubicBezTo>
                  <a:cubicBezTo>
                    <a:pt x="236579" y="150954"/>
                    <a:pt x="239723" y="139028"/>
                    <a:pt x="263969" y="111318"/>
                  </a:cubicBezTo>
                  <a:cubicBezTo>
                    <a:pt x="302817" y="66921"/>
                    <a:pt x="291552" y="86654"/>
                    <a:pt x="343483" y="47707"/>
                  </a:cubicBezTo>
                  <a:cubicBezTo>
                    <a:pt x="354085" y="39756"/>
                    <a:pt x="363435" y="29780"/>
                    <a:pt x="375288" y="23854"/>
                  </a:cubicBezTo>
                  <a:cubicBezTo>
                    <a:pt x="385062" y="18967"/>
                    <a:pt x="396585" y="18904"/>
                    <a:pt x="407093" y="15902"/>
                  </a:cubicBezTo>
                  <a:cubicBezTo>
                    <a:pt x="486902" y="-6901"/>
                    <a:pt x="363377" y="24843"/>
                    <a:pt x="462752" y="0"/>
                  </a:cubicBezTo>
                  <a:cubicBezTo>
                    <a:pt x="502509" y="2650"/>
                    <a:pt x="543032" y="-257"/>
                    <a:pt x="582022" y="7951"/>
                  </a:cubicBezTo>
                  <a:cubicBezTo>
                    <a:pt x="594990" y="10681"/>
                    <a:pt x="602589" y="24781"/>
                    <a:pt x="613827" y="31805"/>
                  </a:cubicBezTo>
                  <a:cubicBezTo>
                    <a:pt x="623878" y="38087"/>
                    <a:pt x="635030" y="42406"/>
                    <a:pt x="645632" y="47707"/>
                  </a:cubicBezTo>
                  <a:cubicBezTo>
                    <a:pt x="653583" y="55658"/>
                    <a:pt x="660847" y="64362"/>
                    <a:pt x="669486" y="71561"/>
                  </a:cubicBezTo>
                  <a:cubicBezTo>
                    <a:pt x="692701" y="90907"/>
                    <a:pt x="719680" y="105851"/>
                    <a:pt x="741048" y="127220"/>
                  </a:cubicBezTo>
                  <a:cubicBezTo>
                    <a:pt x="777657" y="163829"/>
                    <a:pt x="800400" y="182475"/>
                    <a:pt x="828512" y="222636"/>
                  </a:cubicBezTo>
                  <a:cubicBezTo>
                    <a:pt x="837375" y="235297"/>
                    <a:pt x="845454" y="248570"/>
                    <a:pt x="852366" y="262393"/>
                  </a:cubicBezTo>
                  <a:cubicBezTo>
                    <a:pt x="885322" y="328304"/>
                    <a:pt x="855570" y="277819"/>
                    <a:pt x="876220" y="326003"/>
                  </a:cubicBezTo>
                  <a:cubicBezTo>
                    <a:pt x="880889" y="336898"/>
                    <a:pt x="887454" y="346913"/>
                    <a:pt x="892123" y="357808"/>
                  </a:cubicBezTo>
                  <a:cubicBezTo>
                    <a:pt x="903608" y="384606"/>
                    <a:pt x="897939" y="383209"/>
                    <a:pt x="908025" y="413467"/>
                  </a:cubicBezTo>
                  <a:cubicBezTo>
                    <a:pt x="912539" y="427008"/>
                    <a:pt x="918627" y="439972"/>
                    <a:pt x="923928" y="453224"/>
                  </a:cubicBezTo>
                  <a:cubicBezTo>
                    <a:pt x="929229" y="479728"/>
                    <a:pt x="933274" y="506515"/>
                    <a:pt x="939830" y="532737"/>
                  </a:cubicBezTo>
                  <a:cubicBezTo>
                    <a:pt x="942481" y="543339"/>
                    <a:pt x="945639" y="553826"/>
                    <a:pt x="947782" y="564542"/>
                  </a:cubicBezTo>
                  <a:cubicBezTo>
                    <a:pt x="950944" y="580351"/>
                    <a:pt x="953083" y="596347"/>
                    <a:pt x="955733" y="612250"/>
                  </a:cubicBezTo>
                  <a:cubicBezTo>
                    <a:pt x="970164" y="857588"/>
                    <a:pt x="968938" y="776577"/>
                    <a:pt x="955733" y="1152939"/>
                  </a:cubicBezTo>
                  <a:cubicBezTo>
                    <a:pt x="955168" y="1169051"/>
                    <a:pt x="950432" y="1184744"/>
                    <a:pt x="947782" y="1200647"/>
                  </a:cubicBezTo>
                  <a:cubicBezTo>
                    <a:pt x="954499" y="1267820"/>
                    <a:pt x="961680" y="1275594"/>
                    <a:pt x="947782" y="1335819"/>
                  </a:cubicBezTo>
                  <a:cubicBezTo>
                    <a:pt x="944013" y="1352153"/>
                    <a:pt x="937180" y="1367624"/>
                    <a:pt x="931879" y="1383527"/>
                  </a:cubicBezTo>
                  <a:cubicBezTo>
                    <a:pt x="923593" y="1408384"/>
                    <a:pt x="915558" y="1439464"/>
                    <a:pt x="892123" y="1455088"/>
                  </a:cubicBezTo>
                  <a:cubicBezTo>
                    <a:pt x="876220" y="1465690"/>
                    <a:pt x="862547" y="1480850"/>
                    <a:pt x="844415" y="1486894"/>
                  </a:cubicBezTo>
                  <a:cubicBezTo>
                    <a:pt x="836464" y="1489544"/>
                    <a:pt x="828647" y="1492640"/>
                    <a:pt x="820561" y="1494845"/>
                  </a:cubicBezTo>
                  <a:cubicBezTo>
                    <a:pt x="799475" y="1500595"/>
                    <a:pt x="777684" y="1503835"/>
                    <a:pt x="756950" y="1510747"/>
                  </a:cubicBezTo>
                  <a:cubicBezTo>
                    <a:pt x="748999" y="1513398"/>
                    <a:pt x="741315" y="1517055"/>
                    <a:pt x="733096" y="1518699"/>
                  </a:cubicBezTo>
                  <a:cubicBezTo>
                    <a:pt x="714811" y="1522356"/>
                    <a:pt x="629303" y="1532667"/>
                    <a:pt x="613827" y="1534601"/>
                  </a:cubicBezTo>
                  <a:cubicBezTo>
                    <a:pt x="558276" y="1525343"/>
                    <a:pt x="636356" y="1508097"/>
                    <a:pt x="589973" y="1502796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4826C854-1AC9-F74D-B8D7-704EF889BAA9}"/>
                </a:ext>
              </a:extLst>
            </p:cNvPr>
            <p:cNvSpPr/>
            <p:nvPr/>
          </p:nvSpPr>
          <p:spPr bwMode="auto">
            <a:xfrm>
              <a:off x="2947803" y="1878389"/>
              <a:ext cx="454915" cy="915290"/>
            </a:xfrm>
            <a:custGeom>
              <a:avLst/>
              <a:gdLst>
                <a:gd name="connsiteX0" fmla="*/ 589973 w 966101"/>
                <a:gd name="connsiteY0" fmla="*/ 1502796 h 1534601"/>
                <a:gd name="connsiteX1" fmla="*/ 335531 w 966101"/>
                <a:gd name="connsiteY1" fmla="*/ 1502796 h 1534601"/>
                <a:gd name="connsiteX2" fmla="*/ 271921 w 966101"/>
                <a:gd name="connsiteY2" fmla="*/ 1486894 h 1534601"/>
                <a:gd name="connsiteX3" fmla="*/ 168554 w 966101"/>
                <a:gd name="connsiteY3" fmla="*/ 1431234 h 1534601"/>
                <a:gd name="connsiteX4" fmla="*/ 96992 w 966101"/>
                <a:gd name="connsiteY4" fmla="*/ 1359673 h 1534601"/>
                <a:gd name="connsiteX5" fmla="*/ 73138 w 966101"/>
                <a:gd name="connsiteY5" fmla="*/ 1327867 h 1534601"/>
                <a:gd name="connsiteX6" fmla="*/ 57236 w 966101"/>
                <a:gd name="connsiteY6" fmla="*/ 1296062 h 1534601"/>
                <a:gd name="connsiteX7" fmla="*/ 25430 w 966101"/>
                <a:gd name="connsiteY7" fmla="*/ 1208598 h 1534601"/>
                <a:gd name="connsiteX8" fmla="*/ 17479 w 966101"/>
                <a:gd name="connsiteY8" fmla="*/ 1176793 h 1534601"/>
                <a:gd name="connsiteX9" fmla="*/ 9528 w 966101"/>
                <a:gd name="connsiteY9" fmla="*/ 803081 h 1534601"/>
                <a:gd name="connsiteX10" fmla="*/ 33382 w 966101"/>
                <a:gd name="connsiteY10" fmla="*/ 683812 h 1534601"/>
                <a:gd name="connsiteX11" fmla="*/ 104943 w 966101"/>
                <a:gd name="connsiteY11" fmla="*/ 445273 h 1534601"/>
                <a:gd name="connsiteX12" fmla="*/ 160603 w 966101"/>
                <a:gd name="connsiteY12" fmla="*/ 294198 h 1534601"/>
                <a:gd name="connsiteX13" fmla="*/ 184456 w 966101"/>
                <a:gd name="connsiteY13" fmla="*/ 230587 h 1534601"/>
                <a:gd name="connsiteX14" fmla="*/ 216262 w 966101"/>
                <a:gd name="connsiteY14" fmla="*/ 182880 h 1534601"/>
                <a:gd name="connsiteX15" fmla="*/ 263969 w 966101"/>
                <a:gd name="connsiteY15" fmla="*/ 111318 h 1534601"/>
                <a:gd name="connsiteX16" fmla="*/ 343483 w 966101"/>
                <a:gd name="connsiteY16" fmla="*/ 47707 h 1534601"/>
                <a:gd name="connsiteX17" fmla="*/ 375288 w 966101"/>
                <a:gd name="connsiteY17" fmla="*/ 23854 h 1534601"/>
                <a:gd name="connsiteX18" fmla="*/ 407093 w 966101"/>
                <a:gd name="connsiteY18" fmla="*/ 15902 h 1534601"/>
                <a:gd name="connsiteX19" fmla="*/ 462752 w 966101"/>
                <a:gd name="connsiteY19" fmla="*/ 0 h 1534601"/>
                <a:gd name="connsiteX20" fmla="*/ 582022 w 966101"/>
                <a:gd name="connsiteY20" fmla="*/ 7951 h 1534601"/>
                <a:gd name="connsiteX21" fmla="*/ 613827 w 966101"/>
                <a:gd name="connsiteY21" fmla="*/ 31805 h 1534601"/>
                <a:gd name="connsiteX22" fmla="*/ 645632 w 966101"/>
                <a:gd name="connsiteY22" fmla="*/ 47707 h 1534601"/>
                <a:gd name="connsiteX23" fmla="*/ 669486 w 966101"/>
                <a:gd name="connsiteY23" fmla="*/ 71561 h 1534601"/>
                <a:gd name="connsiteX24" fmla="*/ 741048 w 966101"/>
                <a:gd name="connsiteY24" fmla="*/ 127220 h 1534601"/>
                <a:gd name="connsiteX25" fmla="*/ 828512 w 966101"/>
                <a:gd name="connsiteY25" fmla="*/ 222636 h 1534601"/>
                <a:gd name="connsiteX26" fmla="*/ 852366 w 966101"/>
                <a:gd name="connsiteY26" fmla="*/ 262393 h 1534601"/>
                <a:gd name="connsiteX27" fmla="*/ 876220 w 966101"/>
                <a:gd name="connsiteY27" fmla="*/ 326003 h 1534601"/>
                <a:gd name="connsiteX28" fmla="*/ 892123 w 966101"/>
                <a:gd name="connsiteY28" fmla="*/ 357808 h 1534601"/>
                <a:gd name="connsiteX29" fmla="*/ 908025 w 966101"/>
                <a:gd name="connsiteY29" fmla="*/ 413467 h 1534601"/>
                <a:gd name="connsiteX30" fmla="*/ 923928 w 966101"/>
                <a:gd name="connsiteY30" fmla="*/ 453224 h 1534601"/>
                <a:gd name="connsiteX31" fmla="*/ 939830 w 966101"/>
                <a:gd name="connsiteY31" fmla="*/ 532737 h 1534601"/>
                <a:gd name="connsiteX32" fmla="*/ 947782 w 966101"/>
                <a:gd name="connsiteY32" fmla="*/ 564542 h 1534601"/>
                <a:gd name="connsiteX33" fmla="*/ 955733 w 966101"/>
                <a:gd name="connsiteY33" fmla="*/ 612250 h 1534601"/>
                <a:gd name="connsiteX34" fmla="*/ 955733 w 966101"/>
                <a:gd name="connsiteY34" fmla="*/ 1152939 h 1534601"/>
                <a:gd name="connsiteX35" fmla="*/ 947782 w 966101"/>
                <a:gd name="connsiteY35" fmla="*/ 1200647 h 1534601"/>
                <a:gd name="connsiteX36" fmla="*/ 947782 w 966101"/>
                <a:gd name="connsiteY36" fmla="*/ 1335819 h 1534601"/>
                <a:gd name="connsiteX37" fmla="*/ 931879 w 966101"/>
                <a:gd name="connsiteY37" fmla="*/ 1383527 h 1534601"/>
                <a:gd name="connsiteX38" fmla="*/ 892123 w 966101"/>
                <a:gd name="connsiteY38" fmla="*/ 1455088 h 1534601"/>
                <a:gd name="connsiteX39" fmla="*/ 844415 w 966101"/>
                <a:gd name="connsiteY39" fmla="*/ 1486894 h 1534601"/>
                <a:gd name="connsiteX40" fmla="*/ 820561 w 966101"/>
                <a:gd name="connsiteY40" fmla="*/ 1494845 h 1534601"/>
                <a:gd name="connsiteX41" fmla="*/ 756950 w 966101"/>
                <a:gd name="connsiteY41" fmla="*/ 1510747 h 1534601"/>
                <a:gd name="connsiteX42" fmla="*/ 733096 w 966101"/>
                <a:gd name="connsiteY42" fmla="*/ 1518699 h 1534601"/>
                <a:gd name="connsiteX43" fmla="*/ 613827 w 966101"/>
                <a:gd name="connsiteY43" fmla="*/ 1534601 h 1534601"/>
                <a:gd name="connsiteX44" fmla="*/ 589973 w 966101"/>
                <a:gd name="connsiteY44" fmla="*/ 1502796 h 153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66101" h="1534601">
                  <a:moveTo>
                    <a:pt x="589973" y="1502796"/>
                  </a:moveTo>
                  <a:cubicBezTo>
                    <a:pt x="543590" y="1497495"/>
                    <a:pt x="489356" y="1517682"/>
                    <a:pt x="335531" y="1502796"/>
                  </a:cubicBezTo>
                  <a:cubicBezTo>
                    <a:pt x="313777" y="1500691"/>
                    <a:pt x="292655" y="1493805"/>
                    <a:pt x="271921" y="1486894"/>
                  </a:cubicBezTo>
                  <a:cubicBezTo>
                    <a:pt x="237315" y="1475359"/>
                    <a:pt x="196488" y="1455444"/>
                    <a:pt x="168554" y="1431234"/>
                  </a:cubicBezTo>
                  <a:cubicBezTo>
                    <a:pt x="143061" y="1409140"/>
                    <a:pt x="117232" y="1386661"/>
                    <a:pt x="96992" y="1359673"/>
                  </a:cubicBezTo>
                  <a:cubicBezTo>
                    <a:pt x="89041" y="1349071"/>
                    <a:pt x="80162" y="1339105"/>
                    <a:pt x="73138" y="1327867"/>
                  </a:cubicBezTo>
                  <a:cubicBezTo>
                    <a:pt x="66856" y="1317816"/>
                    <a:pt x="62050" y="1306893"/>
                    <a:pt x="57236" y="1296062"/>
                  </a:cubicBezTo>
                  <a:cubicBezTo>
                    <a:pt x="45562" y="1269795"/>
                    <a:pt x="33568" y="1235725"/>
                    <a:pt x="25430" y="1208598"/>
                  </a:cubicBezTo>
                  <a:cubicBezTo>
                    <a:pt x="22290" y="1198131"/>
                    <a:pt x="20129" y="1187395"/>
                    <a:pt x="17479" y="1176793"/>
                  </a:cubicBezTo>
                  <a:cubicBezTo>
                    <a:pt x="-4316" y="980644"/>
                    <a:pt x="-4247" y="1044129"/>
                    <a:pt x="9528" y="803081"/>
                  </a:cubicBezTo>
                  <a:cubicBezTo>
                    <a:pt x="10770" y="781352"/>
                    <a:pt x="30240" y="695202"/>
                    <a:pt x="33382" y="683812"/>
                  </a:cubicBezTo>
                  <a:cubicBezTo>
                    <a:pt x="33395" y="683764"/>
                    <a:pt x="93009" y="485053"/>
                    <a:pt x="104943" y="445273"/>
                  </a:cubicBezTo>
                  <a:cubicBezTo>
                    <a:pt x="145307" y="310725"/>
                    <a:pt x="109059" y="419377"/>
                    <a:pt x="160603" y="294198"/>
                  </a:cubicBezTo>
                  <a:cubicBezTo>
                    <a:pt x="169225" y="273258"/>
                    <a:pt x="174329" y="250842"/>
                    <a:pt x="184456" y="230587"/>
                  </a:cubicBezTo>
                  <a:cubicBezTo>
                    <a:pt x="193003" y="213492"/>
                    <a:pt x="206001" y="199004"/>
                    <a:pt x="216262" y="182880"/>
                  </a:cubicBezTo>
                  <a:cubicBezTo>
                    <a:pt x="236579" y="150954"/>
                    <a:pt x="239723" y="139028"/>
                    <a:pt x="263969" y="111318"/>
                  </a:cubicBezTo>
                  <a:cubicBezTo>
                    <a:pt x="302817" y="66921"/>
                    <a:pt x="291552" y="86654"/>
                    <a:pt x="343483" y="47707"/>
                  </a:cubicBezTo>
                  <a:cubicBezTo>
                    <a:pt x="354085" y="39756"/>
                    <a:pt x="363435" y="29780"/>
                    <a:pt x="375288" y="23854"/>
                  </a:cubicBezTo>
                  <a:cubicBezTo>
                    <a:pt x="385062" y="18967"/>
                    <a:pt x="396585" y="18904"/>
                    <a:pt x="407093" y="15902"/>
                  </a:cubicBezTo>
                  <a:cubicBezTo>
                    <a:pt x="486902" y="-6901"/>
                    <a:pt x="363377" y="24843"/>
                    <a:pt x="462752" y="0"/>
                  </a:cubicBezTo>
                  <a:cubicBezTo>
                    <a:pt x="502509" y="2650"/>
                    <a:pt x="543032" y="-257"/>
                    <a:pt x="582022" y="7951"/>
                  </a:cubicBezTo>
                  <a:cubicBezTo>
                    <a:pt x="594990" y="10681"/>
                    <a:pt x="602589" y="24781"/>
                    <a:pt x="613827" y="31805"/>
                  </a:cubicBezTo>
                  <a:cubicBezTo>
                    <a:pt x="623878" y="38087"/>
                    <a:pt x="635030" y="42406"/>
                    <a:pt x="645632" y="47707"/>
                  </a:cubicBezTo>
                  <a:cubicBezTo>
                    <a:pt x="653583" y="55658"/>
                    <a:pt x="660847" y="64362"/>
                    <a:pt x="669486" y="71561"/>
                  </a:cubicBezTo>
                  <a:cubicBezTo>
                    <a:pt x="692701" y="90907"/>
                    <a:pt x="719680" y="105851"/>
                    <a:pt x="741048" y="127220"/>
                  </a:cubicBezTo>
                  <a:cubicBezTo>
                    <a:pt x="777657" y="163829"/>
                    <a:pt x="800400" y="182475"/>
                    <a:pt x="828512" y="222636"/>
                  </a:cubicBezTo>
                  <a:cubicBezTo>
                    <a:pt x="837375" y="235297"/>
                    <a:pt x="845454" y="248570"/>
                    <a:pt x="852366" y="262393"/>
                  </a:cubicBezTo>
                  <a:cubicBezTo>
                    <a:pt x="885322" y="328304"/>
                    <a:pt x="855570" y="277819"/>
                    <a:pt x="876220" y="326003"/>
                  </a:cubicBezTo>
                  <a:cubicBezTo>
                    <a:pt x="880889" y="336898"/>
                    <a:pt x="887454" y="346913"/>
                    <a:pt x="892123" y="357808"/>
                  </a:cubicBezTo>
                  <a:cubicBezTo>
                    <a:pt x="903608" y="384606"/>
                    <a:pt x="897939" y="383209"/>
                    <a:pt x="908025" y="413467"/>
                  </a:cubicBezTo>
                  <a:cubicBezTo>
                    <a:pt x="912539" y="427008"/>
                    <a:pt x="918627" y="439972"/>
                    <a:pt x="923928" y="453224"/>
                  </a:cubicBezTo>
                  <a:cubicBezTo>
                    <a:pt x="929229" y="479728"/>
                    <a:pt x="933274" y="506515"/>
                    <a:pt x="939830" y="532737"/>
                  </a:cubicBezTo>
                  <a:cubicBezTo>
                    <a:pt x="942481" y="543339"/>
                    <a:pt x="945639" y="553826"/>
                    <a:pt x="947782" y="564542"/>
                  </a:cubicBezTo>
                  <a:cubicBezTo>
                    <a:pt x="950944" y="580351"/>
                    <a:pt x="953083" y="596347"/>
                    <a:pt x="955733" y="612250"/>
                  </a:cubicBezTo>
                  <a:cubicBezTo>
                    <a:pt x="970164" y="857588"/>
                    <a:pt x="968938" y="776577"/>
                    <a:pt x="955733" y="1152939"/>
                  </a:cubicBezTo>
                  <a:cubicBezTo>
                    <a:pt x="955168" y="1169051"/>
                    <a:pt x="950432" y="1184744"/>
                    <a:pt x="947782" y="1200647"/>
                  </a:cubicBezTo>
                  <a:cubicBezTo>
                    <a:pt x="954499" y="1267820"/>
                    <a:pt x="961680" y="1275594"/>
                    <a:pt x="947782" y="1335819"/>
                  </a:cubicBezTo>
                  <a:cubicBezTo>
                    <a:pt x="944013" y="1352153"/>
                    <a:pt x="937180" y="1367624"/>
                    <a:pt x="931879" y="1383527"/>
                  </a:cubicBezTo>
                  <a:cubicBezTo>
                    <a:pt x="923593" y="1408384"/>
                    <a:pt x="915558" y="1439464"/>
                    <a:pt x="892123" y="1455088"/>
                  </a:cubicBezTo>
                  <a:cubicBezTo>
                    <a:pt x="876220" y="1465690"/>
                    <a:pt x="862547" y="1480850"/>
                    <a:pt x="844415" y="1486894"/>
                  </a:cubicBezTo>
                  <a:cubicBezTo>
                    <a:pt x="836464" y="1489544"/>
                    <a:pt x="828647" y="1492640"/>
                    <a:pt x="820561" y="1494845"/>
                  </a:cubicBezTo>
                  <a:cubicBezTo>
                    <a:pt x="799475" y="1500595"/>
                    <a:pt x="777684" y="1503835"/>
                    <a:pt x="756950" y="1510747"/>
                  </a:cubicBezTo>
                  <a:cubicBezTo>
                    <a:pt x="748999" y="1513398"/>
                    <a:pt x="741315" y="1517055"/>
                    <a:pt x="733096" y="1518699"/>
                  </a:cubicBezTo>
                  <a:cubicBezTo>
                    <a:pt x="714811" y="1522356"/>
                    <a:pt x="629303" y="1532667"/>
                    <a:pt x="613827" y="1534601"/>
                  </a:cubicBezTo>
                  <a:cubicBezTo>
                    <a:pt x="558276" y="1525343"/>
                    <a:pt x="636356" y="1508097"/>
                    <a:pt x="589973" y="1502796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24C5F9E-FB05-804F-BD4D-B04B6CD34189}"/>
              </a:ext>
            </a:extLst>
          </p:cNvPr>
          <p:cNvGrpSpPr/>
          <p:nvPr/>
        </p:nvGrpSpPr>
        <p:grpSpPr>
          <a:xfrm>
            <a:off x="4450397" y="1935538"/>
            <a:ext cx="3104270" cy="3116644"/>
            <a:chOff x="302079" y="1992086"/>
            <a:chExt cx="3104270" cy="3116644"/>
          </a:xfrm>
        </p:grpSpPr>
        <p:pic>
          <p:nvPicPr>
            <p:cNvPr id="18" name="Picture 17" descr="Figure">
              <a:extLst>
                <a:ext uri="{FF2B5EF4-FFF2-40B4-BE49-F238E27FC236}">
                  <a16:creationId xmlns:a16="http://schemas.microsoft.com/office/drawing/2014/main" id="{1C2C0F45-E570-2A48-9663-3BBC2986FC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94" t="14085" r="33233" b="4485"/>
            <a:stretch/>
          </p:blipFill>
          <p:spPr bwMode="auto">
            <a:xfrm rot="10800000">
              <a:off x="450153" y="2139912"/>
              <a:ext cx="2875014" cy="2729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D7DCCF8F-887B-6E48-BA13-4D6236C5D276}"/>
                </a:ext>
              </a:extLst>
            </p:cNvPr>
            <p:cNvSpPr/>
            <p:nvPr/>
          </p:nvSpPr>
          <p:spPr bwMode="auto">
            <a:xfrm>
              <a:off x="302079" y="1992086"/>
              <a:ext cx="854598" cy="1551214"/>
            </a:xfrm>
            <a:custGeom>
              <a:avLst/>
              <a:gdLst>
                <a:gd name="connsiteX0" fmla="*/ 522514 w 854598"/>
                <a:gd name="connsiteY0" fmla="*/ 1518557 h 1551214"/>
                <a:gd name="connsiteX1" fmla="*/ 563335 w 854598"/>
                <a:gd name="connsiteY1" fmla="*/ 1534885 h 1551214"/>
                <a:gd name="connsiteX2" fmla="*/ 685800 w 854598"/>
                <a:gd name="connsiteY2" fmla="*/ 1518557 h 1551214"/>
                <a:gd name="connsiteX3" fmla="*/ 734785 w 854598"/>
                <a:gd name="connsiteY3" fmla="*/ 1477735 h 1551214"/>
                <a:gd name="connsiteX4" fmla="*/ 751114 w 854598"/>
                <a:gd name="connsiteY4" fmla="*/ 1420585 h 1551214"/>
                <a:gd name="connsiteX5" fmla="*/ 783771 w 854598"/>
                <a:gd name="connsiteY5" fmla="*/ 1347107 h 1551214"/>
                <a:gd name="connsiteX6" fmla="*/ 808264 w 854598"/>
                <a:gd name="connsiteY6" fmla="*/ 1273628 h 1551214"/>
                <a:gd name="connsiteX7" fmla="*/ 816428 w 854598"/>
                <a:gd name="connsiteY7" fmla="*/ 1249135 h 1551214"/>
                <a:gd name="connsiteX8" fmla="*/ 832757 w 854598"/>
                <a:gd name="connsiteY8" fmla="*/ 1110343 h 1551214"/>
                <a:gd name="connsiteX9" fmla="*/ 840921 w 854598"/>
                <a:gd name="connsiteY9" fmla="*/ 889907 h 1551214"/>
                <a:gd name="connsiteX10" fmla="*/ 849085 w 854598"/>
                <a:gd name="connsiteY10" fmla="*/ 767443 h 1551214"/>
                <a:gd name="connsiteX11" fmla="*/ 824592 w 854598"/>
                <a:gd name="connsiteY11" fmla="*/ 498021 h 1551214"/>
                <a:gd name="connsiteX12" fmla="*/ 800100 w 854598"/>
                <a:gd name="connsiteY12" fmla="*/ 465364 h 1551214"/>
                <a:gd name="connsiteX13" fmla="*/ 791935 w 854598"/>
                <a:gd name="connsiteY13" fmla="*/ 440871 h 1551214"/>
                <a:gd name="connsiteX14" fmla="*/ 767442 w 854598"/>
                <a:gd name="connsiteY14" fmla="*/ 416378 h 1551214"/>
                <a:gd name="connsiteX15" fmla="*/ 751114 w 854598"/>
                <a:gd name="connsiteY15" fmla="*/ 391885 h 1551214"/>
                <a:gd name="connsiteX16" fmla="*/ 726621 w 854598"/>
                <a:gd name="connsiteY16" fmla="*/ 367393 h 1551214"/>
                <a:gd name="connsiteX17" fmla="*/ 710292 w 854598"/>
                <a:gd name="connsiteY17" fmla="*/ 342900 h 1551214"/>
                <a:gd name="connsiteX18" fmla="*/ 685800 w 854598"/>
                <a:gd name="connsiteY18" fmla="*/ 318407 h 1551214"/>
                <a:gd name="connsiteX19" fmla="*/ 653142 w 854598"/>
                <a:gd name="connsiteY19" fmla="*/ 269421 h 1551214"/>
                <a:gd name="connsiteX20" fmla="*/ 620485 w 854598"/>
                <a:gd name="connsiteY20" fmla="*/ 228600 h 1551214"/>
                <a:gd name="connsiteX21" fmla="*/ 595992 w 854598"/>
                <a:gd name="connsiteY21" fmla="*/ 163285 h 1551214"/>
                <a:gd name="connsiteX22" fmla="*/ 579664 w 854598"/>
                <a:gd name="connsiteY22" fmla="*/ 130628 h 1551214"/>
                <a:gd name="connsiteX23" fmla="*/ 563335 w 854598"/>
                <a:gd name="connsiteY23" fmla="*/ 73478 h 1551214"/>
                <a:gd name="connsiteX24" fmla="*/ 506185 w 854598"/>
                <a:gd name="connsiteY24" fmla="*/ 8164 h 1551214"/>
                <a:gd name="connsiteX25" fmla="*/ 481692 w 854598"/>
                <a:gd name="connsiteY25" fmla="*/ 0 h 1551214"/>
                <a:gd name="connsiteX26" fmla="*/ 416378 w 854598"/>
                <a:gd name="connsiteY26" fmla="*/ 16328 h 1551214"/>
                <a:gd name="connsiteX27" fmla="*/ 359228 w 854598"/>
                <a:gd name="connsiteY27" fmla="*/ 73478 h 1551214"/>
                <a:gd name="connsiteX28" fmla="*/ 253092 w 854598"/>
                <a:gd name="connsiteY28" fmla="*/ 228600 h 1551214"/>
                <a:gd name="connsiteX29" fmla="*/ 187778 w 854598"/>
                <a:gd name="connsiteY29" fmla="*/ 351064 h 1551214"/>
                <a:gd name="connsiteX30" fmla="*/ 155121 w 854598"/>
                <a:gd name="connsiteY30" fmla="*/ 408214 h 1551214"/>
                <a:gd name="connsiteX31" fmla="*/ 130628 w 854598"/>
                <a:gd name="connsiteY31" fmla="*/ 473528 h 1551214"/>
                <a:gd name="connsiteX32" fmla="*/ 106135 w 854598"/>
                <a:gd name="connsiteY32" fmla="*/ 530678 h 1551214"/>
                <a:gd name="connsiteX33" fmla="*/ 65314 w 854598"/>
                <a:gd name="connsiteY33" fmla="*/ 636814 h 1551214"/>
                <a:gd name="connsiteX34" fmla="*/ 40821 w 854598"/>
                <a:gd name="connsiteY34" fmla="*/ 751114 h 1551214"/>
                <a:gd name="connsiteX35" fmla="*/ 24492 w 854598"/>
                <a:gd name="connsiteY35" fmla="*/ 808264 h 1551214"/>
                <a:gd name="connsiteX36" fmla="*/ 16328 w 854598"/>
                <a:gd name="connsiteY36" fmla="*/ 857250 h 1551214"/>
                <a:gd name="connsiteX37" fmla="*/ 0 w 854598"/>
                <a:gd name="connsiteY37" fmla="*/ 914400 h 1551214"/>
                <a:gd name="connsiteX38" fmla="*/ 8164 w 854598"/>
                <a:gd name="connsiteY38" fmla="*/ 1118507 h 1551214"/>
                <a:gd name="connsiteX39" fmla="*/ 24492 w 854598"/>
                <a:gd name="connsiteY39" fmla="*/ 1216478 h 1551214"/>
                <a:gd name="connsiteX40" fmla="*/ 40821 w 854598"/>
                <a:gd name="connsiteY40" fmla="*/ 1322614 h 1551214"/>
                <a:gd name="connsiteX41" fmla="*/ 48985 w 854598"/>
                <a:gd name="connsiteY41" fmla="*/ 1347107 h 1551214"/>
                <a:gd name="connsiteX42" fmla="*/ 73478 w 854598"/>
                <a:gd name="connsiteY42" fmla="*/ 1371600 h 1551214"/>
                <a:gd name="connsiteX43" fmla="*/ 89807 w 854598"/>
                <a:gd name="connsiteY43" fmla="*/ 1396093 h 1551214"/>
                <a:gd name="connsiteX44" fmla="*/ 138792 w 854598"/>
                <a:gd name="connsiteY44" fmla="*/ 1445078 h 1551214"/>
                <a:gd name="connsiteX45" fmla="*/ 155121 w 854598"/>
                <a:gd name="connsiteY45" fmla="*/ 1469571 h 1551214"/>
                <a:gd name="connsiteX46" fmla="*/ 204107 w 854598"/>
                <a:gd name="connsiteY46" fmla="*/ 1502228 h 1551214"/>
                <a:gd name="connsiteX47" fmla="*/ 277585 w 854598"/>
                <a:gd name="connsiteY47" fmla="*/ 1543050 h 1551214"/>
                <a:gd name="connsiteX48" fmla="*/ 302078 w 854598"/>
                <a:gd name="connsiteY48" fmla="*/ 1551214 h 1551214"/>
                <a:gd name="connsiteX49" fmla="*/ 432707 w 854598"/>
                <a:gd name="connsiteY49" fmla="*/ 1526721 h 1551214"/>
                <a:gd name="connsiteX50" fmla="*/ 473528 w 854598"/>
                <a:gd name="connsiteY50" fmla="*/ 1518557 h 1551214"/>
                <a:gd name="connsiteX51" fmla="*/ 522514 w 854598"/>
                <a:gd name="connsiteY51" fmla="*/ 1518557 h 1551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54598" h="1551214">
                  <a:moveTo>
                    <a:pt x="522514" y="1518557"/>
                  </a:moveTo>
                  <a:cubicBezTo>
                    <a:pt x="537482" y="1521278"/>
                    <a:pt x="548717" y="1533841"/>
                    <a:pt x="563335" y="1534885"/>
                  </a:cubicBezTo>
                  <a:cubicBezTo>
                    <a:pt x="584319" y="1536384"/>
                    <a:pt x="658820" y="1523054"/>
                    <a:pt x="685800" y="1518557"/>
                  </a:cubicBezTo>
                  <a:cubicBezTo>
                    <a:pt x="703872" y="1506508"/>
                    <a:pt x="722213" y="1496593"/>
                    <a:pt x="734785" y="1477735"/>
                  </a:cubicBezTo>
                  <a:cubicBezTo>
                    <a:pt x="739777" y="1470248"/>
                    <a:pt x="749628" y="1425539"/>
                    <a:pt x="751114" y="1420585"/>
                  </a:cubicBezTo>
                  <a:cubicBezTo>
                    <a:pt x="767012" y="1367591"/>
                    <a:pt x="759909" y="1382899"/>
                    <a:pt x="783771" y="1347107"/>
                  </a:cubicBezTo>
                  <a:lnTo>
                    <a:pt x="808264" y="1273628"/>
                  </a:lnTo>
                  <a:lnTo>
                    <a:pt x="816428" y="1249135"/>
                  </a:lnTo>
                  <a:cubicBezTo>
                    <a:pt x="823217" y="1201611"/>
                    <a:pt x="830128" y="1158972"/>
                    <a:pt x="832757" y="1110343"/>
                  </a:cubicBezTo>
                  <a:cubicBezTo>
                    <a:pt x="836726" y="1036921"/>
                    <a:pt x="837424" y="963353"/>
                    <a:pt x="840921" y="889907"/>
                  </a:cubicBezTo>
                  <a:cubicBezTo>
                    <a:pt x="842867" y="849041"/>
                    <a:pt x="846364" y="808264"/>
                    <a:pt x="849085" y="767443"/>
                  </a:cubicBezTo>
                  <a:cubicBezTo>
                    <a:pt x="845393" y="660357"/>
                    <a:pt x="875484" y="579449"/>
                    <a:pt x="824592" y="498021"/>
                  </a:cubicBezTo>
                  <a:cubicBezTo>
                    <a:pt x="817380" y="486482"/>
                    <a:pt x="808264" y="476250"/>
                    <a:pt x="800100" y="465364"/>
                  </a:cubicBezTo>
                  <a:cubicBezTo>
                    <a:pt x="797378" y="457200"/>
                    <a:pt x="796709" y="448032"/>
                    <a:pt x="791935" y="440871"/>
                  </a:cubicBezTo>
                  <a:cubicBezTo>
                    <a:pt x="785530" y="431264"/>
                    <a:pt x="774834" y="425248"/>
                    <a:pt x="767442" y="416378"/>
                  </a:cubicBezTo>
                  <a:cubicBezTo>
                    <a:pt x="761160" y="408840"/>
                    <a:pt x="757396" y="399423"/>
                    <a:pt x="751114" y="391885"/>
                  </a:cubicBezTo>
                  <a:cubicBezTo>
                    <a:pt x="743722" y="383015"/>
                    <a:pt x="734013" y="376263"/>
                    <a:pt x="726621" y="367393"/>
                  </a:cubicBezTo>
                  <a:cubicBezTo>
                    <a:pt x="720339" y="359855"/>
                    <a:pt x="716574" y="350438"/>
                    <a:pt x="710292" y="342900"/>
                  </a:cubicBezTo>
                  <a:cubicBezTo>
                    <a:pt x="702901" y="334030"/>
                    <a:pt x="692888" y="327521"/>
                    <a:pt x="685800" y="318407"/>
                  </a:cubicBezTo>
                  <a:cubicBezTo>
                    <a:pt x="673752" y="302916"/>
                    <a:pt x="665402" y="284745"/>
                    <a:pt x="653142" y="269421"/>
                  </a:cubicBezTo>
                  <a:cubicBezTo>
                    <a:pt x="642256" y="255814"/>
                    <a:pt x="630151" y="243099"/>
                    <a:pt x="620485" y="228600"/>
                  </a:cubicBezTo>
                  <a:cubicBezTo>
                    <a:pt x="594511" y="189638"/>
                    <a:pt x="611376" y="204309"/>
                    <a:pt x="595992" y="163285"/>
                  </a:cubicBezTo>
                  <a:cubicBezTo>
                    <a:pt x="591719" y="151889"/>
                    <a:pt x="583937" y="142024"/>
                    <a:pt x="579664" y="130628"/>
                  </a:cubicBezTo>
                  <a:cubicBezTo>
                    <a:pt x="574783" y="117612"/>
                    <a:pt x="570930" y="87148"/>
                    <a:pt x="563335" y="73478"/>
                  </a:cubicBezTo>
                  <a:cubicBezTo>
                    <a:pt x="544495" y="39566"/>
                    <a:pt x="537376" y="23760"/>
                    <a:pt x="506185" y="8164"/>
                  </a:cubicBezTo>
                  <a:cubicBezTo>
                    <a:pt x="498488" y="4315"/>
                    <a:pt x="489856" y="2721"/>
                    <a:pt x="481692" y="0"/>
                  </a:cubicBezTo>
                  <a:cubicBezTo>
                    <a:pt x="459921" y="5443"/>
                    <a:pt x="435621" y="4782"/>
                    <a:pt x="416378" y="16328"/>
                  </a:cubicBezTo>
                  <a:cubicBezTo>
                    <a:pt x="393276" y="30189"/>
                    <a:pt x="376058" y="52441"/>
                    <a:pt x="359228" y="73478"/>
                  </a:cubicBezTo>
                  <a:cubicBezTo>
                    <a:pt x="303500" y="143139"/>
                    <a:pt x="322417" y="116613"/>
                    <a:pt x="253092" y="228600"/>
                  </a:cubicBezTo>
                  <a:cubicBezTo>
                    <a:pt x="213124" y="293163"/>
                    <a:pt x="224960" y="281348"/>
                    <a:pt x="187778" y="351064"/>
                  </a:cubicBezTo>
                  <a:cubicBezTo>
                    <a:pt x="177453" y="370424"/>
                    <a:pt x="164399" y="388332"/>
                    <a:pt x="155121" y="408214"/>
                  </a:cubicBezTo>
                  <a:cubicBezTo>
                    <a:pt x="145288" y="429284"/>
                    <a:pt x="139264" y="451939"/>
                    <a:pt x="130628" y="473528"/>
                  </a:cubicBezTo>
                  <a:cubicBezTo>
                    <a:pt x="122931" y="492771"/>
                    <a:pt x="113575" y="511334"/>
                    <a:pt x="106135" y="530678"/>
                  </a:cubicBezTo>
                  <a:cubicBezTo>
                    <a:pt x="48929" y="679416"/>
                    <a:pt x="137919" y="467404"/>
                    <a:pt x="65314" y="636814"/>
                  </a:cubicBezTo>
                  <a:cubicBezTo>
                    <a:pt x="59067" y="668049"/>
                    <a:pt x="50750" y="716361"/>
                    <a:pt x="40821" y="751114"/>
                  </a:cubicBezTo>
                  <a:cubicBezTo>
                    <a:pt x="30448" y="787419"/>
                    <a:pt x="32998" y="765736"/>
                    <a:pt x="24492" y="808264"/>
                  </a:cubicBezTo>
                  <a:cubicBezTo>
                    <a:pt x="21245" y="824496"/>
                    <a:pt x="19574" y="841018"/>
                    <a:pt x="16328" y="857250"/>
                  </a:cubicBezTo>
                  <a:cubicBezTo>
                    <a:pt x="11203" y="882878"/>
                    <a:pt x="7781" y="891056"/>
                    <a:pt x="0" y="914400"/>
                  </a:cubicBezTo>
                  <a:cubicBezTo>
                    <a:pt x="2721" y="982436"/>
                    <a:pt x="3917" y="1050550"/>
                    <a:pt x="8164" y="1118507"/>
                  </a:cubicBezTo>
                  <a:cubicBezTo>
                    <a:pt x="11843" y="1177365"/>
                    <a:pt x="17204" y="1165461"/>
                    <a:pt x="24492" y="1216478"/>
                  </a:cubicBezTo>
                  <a:cubicBezTo>
                    <a:pt x="34832" y="1288855"/>
                    <a:pt x="26254" y="1271628"/>
                    <a:pt x="40821" y="1322614"/>
                  </a:cubicBezTo>
                  <a:cubicBezTo>
                    <a:pt x="43185" y="1330889"/>
                    <a:pt x="44211" y="1339946"/>
                    <a:pt x="48985" y="1347107"/>
                  </a:cubicBezTo>
                  <a:cubicBezTo>
                    <a:pt x="55390" y="1356714"/>
                    <a:pt x="66086" y="1362730"/>
                    <a:pt x="73478" y="1371600"/>
                  </a:cubicBezTo>
                  <a:cubicBezTo>
                    <a:pt x="79760" y="1379138"/>
                    <a:pt x="83288" y="1388759"/>
                    <a:pt x="89807" y="1396093"/>
                  </a:cubicBezTo>
                  <a:cubicBezTo>
                    <a:pt x="105148" y="1413352"/>
                    <a:pt x="125983" y="1425865"/>
                    <a:pt x="138792" y="1445078"/>
                  </a:cubicBezTo>
                  <a:cubicBezTo>
                    <a:pt x="144235" y="1453242"/>
                    <a:pt x="147736" y="1463110"/>
                    <a:pt x="155121" y="1469571"/>
                  </a:cubicBezTo>
                  <a:cubicBezTo>
                    <a:pt x="169890" y="1482494"/>
                    <a:pt x="190230" y="1488351"/>
                    <a:pt x="204107" y="1502228"/>
                  </a:cubicBezTo>
                  <a:cubicBezTo>
                    <a:pt x="240770" y="1538891"/>
                    <a:pt x="217647" y="1523070"/>
                    <a:pt x="277585" y="1543050"/>
                  </a:cubicBezTo>
                  <a:lnTo>
                    <a:pt x="302078" y="1551214"/>
                  </a:lnTo>
                  <a:cubicBezTo>
                    <a:pt x="446116" y="1533210"/>
                    <a:pt x="288362" y="1555589"/>
                    <a:pt x="432707" y="1526721"/>
                  </a:cubicBezTo>
                  <a:cubicBezTo>
                    <a:pt x="446314" y="1524000"/>
                    <a:pt x="460066" y="1521922"/>
                    <a:pt x="473528" y="1518557"/>
                  </a:cubicBezTo>
                  <a:cubicBezTo>
                    <a:pt x="513070" y="1508672"/>
                    <a:pt x="507546" y="1515836"/>
                    <a:pt x="522514" y="1518557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779E75-8D06-3742-A710-7EB60C5E687A}"/>
                </a:ext>
              </a:extLst>
            </p:cNvPr>
            <p:cNvSpPr/>
            <p:nvPr/>
          </p:nvSpPr>
          <p:spPr bwMode="auto">
            <a:xfrm>
              <a:off x="2757293" y="2147207"/>
              <a:ext cx="649056" cy="326682"/>
            </a:xfrm>
            <a:custGeom>
              <a:avLst/>
              <a:gdLst>
                <a:gd name="connsiteX0" fmla="*/ 239000 w 649056"/>
                <a:gd name="connsiteY0" fmla="*/ 302079 h 326682"/>
                <a:gd name="connsiteX1" fmla="*/ 198178 w 649056"/>
                <a:gd name="connsiteY1" fmla="*/ 318407 h 326682"/>
                <a:gd name="connsiteX2" fmla="*/ 108371 w 649056"/>
                <a:gd name="connsiteY2" fmla="*/ 293914 h 326682"/>
                <a:gd name="connsiteX3" fmla="*/ 75714 w 649056"/>
                <a:gd name="connsiteY3" fmla="*/ 244929 h 326682"/>
                <a:gd name="connsiteX4" fmla="*/ 59386 w 649056"/>
                <a:gd name="connsiteY4" fmla="*/ 220436 h 326682"/>
                <a:gd name="connsiteX5" fmla="*/ 43057 w 649056"/>
                <a:gd name="connsiteY5" fmla="*/ 171450 h 326682"/>
                <a:gd name="connsiteX6" fmla="*/ 34893 w 649056"/>
                <a:gd name="connsiteY6" fmla="*/ 146957 h 326682"/>
                <a:gd name="connsiteX7" fmla="*/ 18564 w 649056"/>
                <a:gd name="connsiteY7" fmla="*/ 122464 h 326682"/>
                <a:gd name="connsiteX8" fmla="*/ 10400 w 649056"/>
                <a:gd name="connsiteY8" fmla="*/ 16329 h 326682"/>
                <a:gd name="connsiteX9" fmla="*/ 43057 w 649056"/>
                <a:gd name="connsiteY9" fmla="*/ 0 h 326682"/>
                <a:gd name="connsiteX10" fmla="*/ 426778 w 649056"/>
                <a:gd name="connsiteY10" fmla="*/ 8164 h 326682"/>
                <a:gd name="connsiteX11" fmla="*/ 492093 w 649056"/>
                <a:gd name="connsiteY11" fmla="*/ 24493 h 326682"/>
                <a:gd name="connsiteX12" fmla="*/ 541078 w 649056"/>
                <a:gd name="connsiteY12" fmla="*/ 32657 h 326682"/>
                <a:gd name="connsiteX13" fmla="*/ 590064 w 649056"/>
                <a:gd name="connsiteY13" fmla="*/ 48986 h 326682"/>
                <a:gd name="connsiteX14" fmla="*/ 614557 w 649056"/>
                <a:gd name="connsiteY14" fmla="*/ 57150 h 326682"/>
                <a:gd name="connsiteX15" fmla="*/ 630886 w 649056"/>
                <a:gd name="connsiteY15" fmla="*/ 163286 h 326682"/>
                <a:gd name="connsiteX16" fmla="*/ 573736 w 649056"/>
                <a:gd name="connsiteY16" fmla="*/ 204107 h 326682"/>
                <a:gd name="connsiteX17" fmla="*/ 532914 w 649056"/>
                <a:gd name="connsiteY17" fmla="*/ 220436 h 326682"/>
                <a:gd name="connsiteX18" fmla="*/ 459436 w 649056"/>
                <a:gd name="connsiteY18" fmla="*/ 261257 h 326682"/>
                <a:gd name="connsiteX19" fmla="*/ 434943 w 649056"/>
                <a:gd name="connsiteY19" fmla="*/ 277586 h 326682"/>
                <a:gd name="connsiteX20" fmla="*/ 345136 w 649056"/>
                <a:gd name="connsiteY20" fmla="*/ 310243 h 326682"/>
                <a:gd name="connsiteX21" fmla="*/ 312478 w 649056"/>
                <a:gd name="connsiteY21" fmla="*/ 318407 h 326682"/>
                <a:gd name="connsiteX22" fmla="*/ 287986 w 649056"/>
                <a:gd name="connsiteY22" fmla="*/ 326572 h 326682"/>
                <a:gd name="connsiteX23" fmla="*/ 239000 w 649056"/>
                <a:gd name="connsiteY23" fmla="*/ 302079 h 3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49056" h="326682">
                  <a:moveTo>
                    <a:pt x="239000" y="302079"/>
                  </a:moveTo>
                  <a:cubicBezTo>
                    <a:pt x="224032" y="300718"/>
                    <a:pt x="212790" y="317283"/>
                    <a:pt x="198178" y="318407"/>
                  </a:cubicBezTo>
                  <a:cubicBezTo>
                    <a:pt x="143507" y="322612"/>
                    <a:pt x="142006" y="316338"/>
                    <a:pt x="108371" y="293914"/>
                  </a:cubicBezTo>
                  <a:lnTo>
                    <a:pt x="75714" y="244929"/>
                  </a:lnTo>
                  <a:cubicBezTo>
                    <a:pt x="70271" y="236765"/>
                    <a:pt x="62489" y="229745"/>
                    <a:pt x="59386" y="220436"/>
                  </a:cubicBezTo>
                  <a:lnTo>
                    <a:pt x="43057" y="171450"/>
                  </a:lnTo>
                  <a:cubicBezTo>
                    <a:pt x="40336" y="163286"/>
                    <a:pt x="39667" y="154118"/>
                    <a:pt x="34893" y="146957"/>
                  </a:cubicBezTo>
                  <a:lnTo>
                    <a:pt x="18564" y="122464"/>
                  </a:lnTo>
                  <a:cubicBezTo>
                    <a:pt x="6420" y="86031"/>
                    <a:pt x="-11679" y="56073"/>
                    <a:pt x="10400" y="16329"/>
                  </a:cubicBezTo>
                  <a:cubicBezTo>
                    <a:pt x="16311" y="5690"/>
                    <a:pt x="32171" y="5443"/>
                    <a:pt x="43057" y="0"/>
                  </a:cubicBezTo>
                  <a:cubicBezTo>
                    <a:pt x="170964" y="2721"/>
                    <a:pt x="299032" y="1196"/>
                    <a:pt x="426778" y="8164"/>
                  </a:cubicBezTo>
                  <a:cubicBezTo>
                    <a:pt x="449186" y="9386"/>
                    <a:pt x="469957" y="20804"/>
                    <a:pt x="492093" y="24493"/>
                  </a:cubicBezTo>
                  <a:lnTo>
                    <a:pt x="541078" y="32657"/>
                  </a:lnTo>
                  <a:lnTo>
                    <a:pt x="590064" y="48986"/>
                  </a:lnTo>
                  <a:lnTo>
                    <a:pt x="614557" y="57150"/>
                  </a:lnTo>
                  <a:cubicBezTo>
                    <a:pt x="658741" y="86607"/>
                    <a:pt x="656233" y="74570"/>
                    <a:pt x="630886" y="163286"/>
                  </a:cubicBezTo>
                  <a:cubicBezTo>
                    <a:pt x="625609" y="181754"/>
                    <a:pt x="587394" y="198037"/>
                    <a:pt x="573736" y="204107"/>
                  </a:cubicBezTo>
                  <a:cubicBezTo>
                    <a:pt x="560344" y="210059"/>
                    <a:pt x="545780" y="213418"/>
                    <a:pt x="532914" y="220436"/>
                  </a:cubicBezTo>
                  <a:cubicBezTo>
                    <a:pt x="444685" y="268561"/>
                    <a:pt x="516614" y="242198"/>
                    <a:pt x="459436" y="261257"/>
                  </a:cubicBezTo>
                  <a:cubicBezTo>
                    <a:pt x="451272" y="266700"/>
                    <a:pt x="443719" y="273198"/>
                    <a:pt x="434943" y="277586"/>
                  </a:cubicBezTo>
                  <a:cubicBezTo>
                    <a:pt x="418719" y="285698"/>
                    <a:pt x="360368" y="306435"/>
                    <a:pt x="345136" y="310243"/>
                  </a:cubicBezTo>
                  <a:cubicBezTo>
                    <a:pt x="334250" y="312964"/>
                    <a:pt x="323267" y="315324"/>
                    <a:pt x="312478" y="318407"/>
                  </a:cubicBezTo>
                  <a:cubicBezTo>
                    <a:pt x="304203" y="320771"/>
                    <a:pt x="296556" y="325793"/>
                    <a:pt x="287986" y="326572"/>
                  </a:cubicBezTo>
                  <a:cubicBezTo>
                    <a:pt x="266304" y="328543"/>
                    <a:pt x="253968" y="303440"/>
                    <a:pt x="239000" y="302079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pic>
          <p:nvPicPr>
            <p:cNvPr id="20" name="Picture 19" descr="Figure">
              <a:extLst>
                <a:ext uri="{FF2B5EF4-FFF2-40B4-BE49-F238E27FC236}">
                  <a16:creationId xmlns:a16="http://schemas.microsoft.com/office/drawing/2014/main" id="{41DB95B2-F16D-6941-BEB2-A91FA75B27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07" t="5910" r="54027" b="87113"/>
            <a:stretch/>
          </p:blipFill>
          <p:spPr bwMode="auto">
            <a:xfrm>
              <a:off x="583048" y="4874819"/>
              <a:ext cx="93610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Figure">
              <a:extLst>
                <a:ext uri="{FF2B5EF4-FFF2-40B4-BE49-F238E27FC236}">
                  <a16:creationId xmlns:a16="http://schemas.microsoft.com/office/drawing/2014/main" id="{43839358-E1C8-394D-82FB-886A597B84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22" t="5910" r="44380" b="87113"/>
            <a:stretch/>
          </p:blipFill>
          <p:spPr bwMode="auto">
            <a:xfrm>
              <a:off x="1463886" y="4872450"/>
              <a:ext cx="809595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 descr="Figure">
              <a:extLst>
                <a:ext uri="{FF2B5EF4-FFF2-40B4-BE49-F238E27FC236}">
                  <a16:creationId xmlns:a16="http://schemas.microsoft.com/office/drawing/2014/main" id="{C253BBCE-F689-2744-B5E0-BE42D98759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53" t="5910" r="34801" b="87113"/>
            <a:stretch/>
          </p:blipFill>
          <p:spPr bwMode="auto">
            <a:xfrm>
              <a:off x="2456544" y="4872450"/>
              <a:ext cx="77067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F4EA25E-17BC-0E48-B536-2CBAD61A3520}"/>
              </a:ext>
            </a:extLst>
          </p:cNvPr>
          <p:cNvGrpSpPr/>
          <p:nvPr/>
        </p:nvGrpSpPr>
        <p:grpSpPr>
          <a:xfrm>
            <a:off x="1221654" y="1935538"/>
            <a:ext cx="3162295" cy="3144106"/>
            <a:chOff x="573459" y="2100017"/>
            <a:chExt cx="3162295" cy="314410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51C0C85-A4CC-5343-A55D-3F0224D25C3F}"/>
                </a:ext>
              </a:extLst>
            </p:cNvPr>
            <p:cNvGrpSpPr/>
            <p:nvPr/>
          </p:nvGrpSpPr>
          <p:grpSpPr>
            <a:xfrm>
              <a:off x="650199" y="2100017"/>
              <a:ext cx="3085555" cy="3144106"/>
              <a:chOff x="650199" y="2100017"/>
              <a:chExt cx="3085555" cy="3144106"/>
            </a:xfrm>
          </p:grpSpPr>
          <p:pic>
            <p:nvPicPr>
              <p:cNvPr id="16" name="Picture 15" descr="Figure">
                <a:extLst>
                  <a:ext uri="{FF2B5EF4-FFF2-40B4-BE49-F238E27FC236}">
                    <a16:creationId xmlns:a16="http://schemas.microsoft.com/office/drawing/2014/main" id="{2B01BC76-1075-E048-8F02-4106057C7D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085" r="66627"/>
              <a:stretch/>
            </p:blipFill>
            <p:spPr bwMode="auto">
              <a:xfrm rot="10800000">
                <a:off x="650199" y="2100017"/>
                <a:ext cx="2875015" cy="28803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346F62B-031B-124D-B6C2-74DEBC5AB157}"/>
                  </a:ext>
                </a:extLst>
              </p:cNvPr>
              <p:cNvSpPr/>
              <p:nvPr/>
            </p:nvSpPr>
            <p:spPr bwMode="auto">
              <a:xfrm>
                <a:off x="2618154" y="2203851"/>
                <a:ext cx="1117600" cy="3040272"/>
              </a:xfrm>
              <a:custGeom>
                <a:avLst/>
                <a:gdLst>
                  <a:gd name="connsiteX0" fmla="*/ 226646 w 1117600"/>
                  <a:gd name="connsiteY0" fmla="*/ 742549 h 3040272"/>
                  <a:gd name="connsiteX1" fmla="*/ 187569 w 1117600"/>
                  <a:gd name="connsiteY1" fmla="*/ 750364 h 3040272"/>
                  <a:gd name="connsiteX2" fmla="*/ 117231 w 1117600"/>
                  <a:gd name="connsiteY2" fmla="*/ 734734 h 3040272"/>
                  <a:gd name="connsiteX3" fmla="*/ 85969 w 1117600"/>
                  <a:gd name="connsiteY3" fmla="*/ 687841 h 3040272"/>
                  <a:gd name="connsiteX4" fmla="*/ 62523 w 1117600"/>
                  <a:gd name="connsiteY4" fmla="*/ 664395 h 3040272"/>
                  <a:gd name="connsiteX5" fmla="*/ 31261 w 1117600"/>
                  <a:gd name="connsiteY5" fmla="*/ 617503 h 3040272"/>
                  <a:gd name="connsiteX6" fmla="*/ 23446 w 1117600"/>
                  <a:gd name="connsiteY6" fmla="*/ 594057 h 3040272"/>
                  <a:gd name="connsiteX7" fmla="*/ 39077 w 1117600"/>
                  <a:gd name="connsiteY7" fmla="*/ 398672 h 3040272"/>
                  <a:gd name="connsiteX8" fmla="*/ 31261 w 1117600"/>
                  <a:gd name="connsiteY8" fmla="*/ 289257 h 3040272"/>
                  <a:gd name="connsiteX9" fmla="*/ 15631 w 1117600"/>
                  <a:gd name="connsiteY9" fmla="*/ 242364 h 3040272"/>
                  <a:gd name="connsiteX10" fmla="*/ 7815 w 1117600"/>
                  <a:gd name="connsiteY10" fmla="*/ 218918 h 3040272"/>
                  <a:gd name="connsiteX11" fmla="*/ 15631 w 1117600"/>
                  <a:gd name="connsiteY11" fmla="*/ 179841 h 3040272"/>
                  <a:gd name="connsiteX12" fmla="*/ 0 w 1117600"/>
                  <a:gd name="connsiteY12" fmla="*/ 101687 h 3040272"/>
                  <a:gd name="connsiteX13" fmla="*/ 109415 w 1117600"/>
                  <a:gd name="connsiteY13" fmla="*/ 54795 h 3040272"/>
                  <a:gd name="connsiteX14" fmla="*/ 351692 w 1117600"/>
                  <a:gd name="connsiteY14" fmla="*/ 39164 h 3040272"/>
                  <a:gd name="connsiteX15" fmla="*/ 461108 w 1117600"/>
                  <a:gd name="connsiteY15" fmla="*/ 23534 h 3040272"/>
                  <a:gd name="connsiteX16" fmla="*/ 554892 w 1117600"/>
                  <a:gd name="connsiteY16" fmla="*/ 7903 h 3040272"/>
                  <a:gd name="connsiteX17" fmla="*/ 640861 w 1117600"/>
                  <a:gd name="connsiteY17" fmla="*/ 87 h 3040272"/>
                  <a:gd name="connsiteX18" fmla="*/ 898769 w 1117600"/>
                  <a:gd name="connsiteY18" fmla="*/ 15718 h 3040272"/>
                  <a:gd name="connsiteX19" fmla="*/ 922215 w 1117600"/>
                  <a:gd name="connsiteY19" fmla="*/ 23534 h 3040272"/>
                  <a:gd name="connsiteX20" fmla="*/ 945661 w 1117600"/>
                  <a:gd name="connsiteY20" fmla="*/ 39164 h 3040272"/>
                  <a:gd name="connsiteX21" fmla="*/ 961292 w 1117600"/>
                  <a:gd name="connsiteY21" fmla="*/ 62611 h 3040272"/>
                  <a:gd name="connsiteX22" fmla="*/ 984738 w 1117600"/>
                  <a:gd name="connsiteY22" fmla="*/ 125134 h 3040272"/>
                  <a:gd name="connsiteX23" fmla="*/ 1008184 w 1117600"/>
                  <a:gd name="connsiteY23" fmla="*/ 508087 h 3040272"/>
                  <a:gd name="connsiteX24" fmla="*/ 1016000 w 1117600"/>
                  <a:gd name="connsiteY24" fmla="*/ 656580 h 3040272"/>
                  <a:gd name="connsiteX25" fmla="*/ 1031631 w 1117600"/>
                  <a:gd name="connsiteY25" fmla="*/ 805072 h 3040272"/>
                  <a:gd name="connsiteX26" fmla="*/ 1047261 w 1117600"/>
                  <a:gd name="connsiteY26" fmla="*/ 977011 h 3040272"/>
                  <a:gd name="connsiteX27" fmla="*/ 1070708 w 1117600"/>
                  <a:gd name="connsiteY27" fmla="*/ 1141134 h 3040272"/>
                  <a:gd name="connsiteX28" fmla="*/ 1078523 w 1117600"/>
                  <a:gd name="connsiteY28" fmla="*/ 1273995 h 3040272"/>
                  <a:gd name="connsiteX29" fmla="*/ 1094154 w 1117600"/>
                  <a:gd name="connsiteY29" fmla="*/ 1391226 h 3040272"/>
                  <a:gd name="connsiteX30" fmla="*/ 1101969 w 1117600"/>
                  <a:gd name="connsiteY30" fmla="*/ 1485011 h 3040272"/>
                  <a:gd name="connsiteX31" fmla="*/ 1109784 w 1117600"/>
                  <a:gd name="connsiteY31" fmla="*/ 1547534 h 3040272"/>
                  <a:gd name="connsiteX32" fmla="*/ 1117600 w 1117600"/>
                  <a:gd name="connsiteY32" fmla="*/ 1641318 h 3040272"/>
                  <a:gd name="connsiteX33" fmla="*/ 1109784 w 1117600"/>
                  <a:gd name="connsiteY33" fmla="*/ 2071164 h 3040272"/>
                  <a:gd name="connsiteX34" fmla="*/ 1101969 w 1117600"/>
                  <a:gd name="connsiteY34" fmla="*/ 2149318 h 3040272"/>
                  <a:gd name="connsiteX35" fmla="*/ 1094154 w 1117600"/>
                  <a:gd name="connsiteY35" fmla="*/ 2336887 h 3040272"/>
                  <a:gd name="connsiteX36" fmla="*/ 1062892 w 1117600"/>
                  <a:gd name="connsiteY36" fmla="*/ 2563534 h 3040272"/>
                  <a:gd name="connsiteX37" fmla="*/ 1047261 w 1117600"/>
                  <a:gd name="connsiteY37" fmla="*/ 2672949 h 3040272"/>
                  <a:gd name="connsiteX38" fmla="*/ 1031631 w 1117600"/>
                  <a:gd name="connsiteY38" fmla="*/ 2758918 h 3040272"/>
                  <a:gd name="connsiteX39" fmla="*/ 1008184 w 1117600"/>
                  <a:gd name="connsiteY39" fmla="*/ 2876149 h 3040272"/>
                  <a:gd name="connsiteX40" fmla="*/ 992554 w 1117600"/>
                  <a:gd name="connsiteY40" fmla="*/ 2954303 h 3040272"/>
                  <a:gd name="connsiteX41" fmla="*/ 976923 w 1117600"/>
                  <a:gd name="connsiteY41" fmla="*/ 2993380 h 3040272"/>
                  <a:gd name="connsiteX42" fmla="*/ 969108 w 1117600"/>
                  <a:gd name="connsiteY42" fmla="*/ 3016826 h 3040272"/>
                  <a:gd name="connsiteX43" fmla="*/ 914400 w 1117600"/>
                  <a:gd name="connsiteY43" fmla="*/ 3040272 h 3040272"/>
                  <a:gd name="connsiteX44" fmla="*/ 851877 w 1117600"/>
                  <a:gd name="connsiteY44" fmla="*/ 3032457 h 3040272"/>
                  <a:gd name="connsiteX45" fmla="*/ 820615 w 1117600"/>
                  <a:gd name="connsiteY45" fmla="*/ 3016826 h 3040272"/>
                  <a:gd name="connsiteX46" fmla="*/ 781538 w 1117600"/>
                  <a:gd name="connsiteY46" fmla="*/ 3001195 h 3040272"/>
                  <a:gd name="connsiteX47" fmla="*/ 695569 w 1117600"/>
                  <a:gd name="connsiteY47" fmla="*/ 2954303 h 3040272"/>
                  <a:gd name="connsiteX48" fmla="*/ 656492 w 1117600"/>
                  <a:gd name="connsiteY48" fmla="*/ 2891780 h 3040272"/>
                  <a:gd name="connsiteX49" fmla="*/ 648677 w 1117600"/>
                  <a:gd name="connsiteY49" fmla="*/ 2477564 h 3040272"/>
                  <a:gd name="connsiteX50" fmla="*/ 640861 w 1117600"/>
                  <a:gd name="connsiteY50" fmla="*/ 2375964 h 3040272"/>
                  <a:gd name="connsiteX51" fmla="*/ 601784 w 1117600"/>
                  <a:gd name="connsiteY51" fmla="*/ 2313441 h 3040272"/>
                  <a:gd name="connsiteX52" fmla="*/ 547077 w 1117600"/>
                  <a:gd name="connsiteY52" fmla="*/ 2243103 h 3040272"/>
                  <a:gd name="connsiteX53" fmla="*/ 531446 w 1117600"/>
                  <a:gd name="connsiteY53" fmla="*/ 2219657 h 3040272"/>
                  <a:gd name="connsiteX54" fmla="*/ 554892 w 1117600"/>
                  <a:gd name="connsiteY54" fmla="*/ 2055534 h 3040272"/>
                  <a:gd name="connsiteX55" fmla="*/ 570523 w 1117600"/>
                  <a:gd name="connsiteY55" fmla="*/ 2032087 h 3040272"/>
                  <a:gd name="connsiteX56" fmla="*/ 562708 w 1117600"/>
                  <a:gd name="connsiteY56" fmla="*/ 1789811 h 3040272"/>
                  <a:gd name="connsiteX57" fmla="*/ 554892 w 1117600"/>
                  <a:gd name="connsiteY57" fmla="*/ 1617872 h 3040272"/>
                  <a:gd name="connsiteX58" fmla="*/ 547077 w 1117600"/>
                  <a:gd name="connsiteY58" fmla="*/ 1594426 h 3040272"/>
                  <a:gd name="connsiteX59" fmla="*/ 492369 w 1117600"/>
                  <a:gd name="connsiteY59" fmla="*/ 1547534 h 3040272"/>
                  <a:gd name="connsiteX60" fmla="*/ 453292 w 1117600"/>
                  <a:gd name="connsiteY60" fmla="*/ 1524087 h 3040272"/>
                  <a:gd name="connsiteX61" fmla="*/ 429846 w 1117600"/>
                  <a:gd name="connsiteY61" fmla="*/ 1508457 h 3040272"/>
                  <a:gd name="connsiteX62" fmla="*/ 398584 w 1117600"/>
                  <a:gd name="connsiteY62" fmla="*/ 1492826 h 3040272"/>
                  <a:gd name="connsiteX63" fmla="*/ 336061 w 1117600"/>
                  <a:gd name="connsiteY63" fmla="*/ 1438118 h 3040272"/>
                  <a:gd name="connsiteX64" fmla="*/ 296984 w 1117600"/>
                  <a:gd name="connsiteY64" fmla="*/ 1406857 h 3040272"/>
                  <a:gd name="connsiteX65" fmla="*/ 273538 w 1117600"/>
                  <a:gd name="connsiteY65" fmla="*/ 1367780 h 3040272"/>
                  <a:gd name="connsiteX66" fmla="*/ 242277 w 1117600"/>
                  <a:gd name="connsiteY66" fmla="*/ 1328703 h 3040272"/>
                  <a:gd name="connsiteX67" fmla="*/ 203200 w 1117600"/>
                  <a:gd name="connsiteY67" fmla="*/ 1227103 h 3040272"/>
                  <a:gd name="connsiteX68" fmla="*/ 179754 w 1117600"/>
                  <a:gd name="connsiteY68" fmla="*/ 1172395 h 3040272"/>
                  <a:gd name="connsiteX69" fmla="*/ 171938 w 1117600"/>
                  <a:gd name="connsiteY69" fmla="*/ 1117687 h 3040272"/>
                  <a:gd name="connsiteX70" fmla="*/ 156308 w 1117600"/>
                  <a:gd name="connsiteY70" fmla="*/ 1078611 h 3040272"/>
                  <a:gd name="connsiteX71" fmla="*/ 148492 w 1117600"/>
                  <a:gd name="connsiteY71" fmla="*/ 1039534 h 3040272"/>
                  <a:gd name="connsiteX72" fmla="*/ 148492 w 1117600"/>
                  <a:gd name="connsiteY72" fmla="*/ 758180 h 3040272"/>
                  <a:gd name="connsiteX73" fmla="*/ 195384 w 1117600"/>
                  <a:gd name="connsiteY73" fmla="*/ 773811 h 3040272"/>
                  <a:gd name="connsiteX74" fmla="*/ 226646 w 1117600"/>
                  <a:gd name="connsiteY74" fmla="*/ 742549 h 3040272"/>
                  <a:gd name="connsiteX0" fmla="*/ 226646 w 1117600"/>
                  <a:gd name="connsiteY0" fmla="*/ 742549 h 3040272"/>
                  <a:gd name="connsiteX1" fmla="*/ 187569 w 1117600"/>
                  <a:gd name="connsiteY1" fmla="*/ 750364 h 3040272"/>
                  <a:gd name="connsiteX2" fmla="*/ 117231 w 1117600"/>
                  <a:gd name="connsiteY2" fmla="*/ 734734 h 3040272"/>
                  <a:gd name="connsiteX3" fmla="*/ 85969 w 1117600"/>
                  <a:gd name="connsiteY3" fmla="*/ 687841 h 3040272"/>
                  <a:gd name="connsiteX4" fmla="*/ 62523 w 1117600"/>
                  <a:gd name="connsiteY4" fmla="*/ 664395 h 3040272"/>
                  <a:gd name="connsiteX5" fmla="*/ 31261 w 1117600"/>
                  <a:gd name="connsiteY5" fmla="*/ 617503 h 3040272"/>
                  <a:gd name="connsiteX6" fmla="*/ 23446 w 1117600"/>
                  <a:gd name="connsiteY6" fmla="*/ 594057 h 3040272"/>
                  <a:gd name="connsiteX7" fmla="*/ 39077 w 1117600"/>
                  <a:gd name="connsiteY7" fmla="*/ 398672 h 3040272"/>
                  <a:gd name="connsiteX8" fmla="*/ 31261 w 1117600"/>
                  <a:gd name="connsiteY8" fmla="*/ 289257 h 3040272"/>
                  <a:gd name="connsiteX9" fmla="*/ 15631 w 1117600"/>
                  <a:gd name="connsiteY9" fmla="*/ 242364 h 3040272"/>
                  <a:gd name="connsiteX10" fmla="*/ 7815 w 1117600"/>
                  <a:gd name="connsiteY10" fmla="*/ 218918 h 3040272"/>
                  <a:gd name="connsiteX11" fmla="*/ 15631 w 1117600"/>
                  <a:gd name="connsiteY11" fmla="*/ 179841 h 3040272"/>
                  <a:gd name="connsiteX12" fmla="*/ 0 w 1117600"/>
                  <a:gd name="connsiteY12" fmla="*/ 101687 h 3040272"/>
                  <a:gd name="connsiteX13" fmla="*/ 109415 w 1117600"/>
                  <a:gd name="connsiteY13" fmla="*/ 54795 h 3040272"/>
                  <a:gd name="connsiteX14" fmla="*/ 351692 w 1117600"/>
                  <a:gd name="connsiteY14" fmla="*/ 39164 h 3040272"/>
                  <a:gd name="connsiteX15" fmla="*/ 461108 w 1117600"/>
                  <a:gd name="connsiteY15" fmla="*/ 23534 h 3040272"/>
                  <a:gd name="connsiteX16" fmla="*/ 554892 w 1117600"/>
                  <a:gd name="connsiteY16" fmla="*/ 7903 h 3040272"/>
                  <a:gd name="connsiteX17" fmla="*/ 640861 w 1117600"/>
                  <a:gd name="connsiteY17" fmla="*/ 87 h 3040272"/>
                  <a:gd name="connsiteX18" fmla="*/ 898769 w 1117600"/>
                  <a:gd name="connsiteY18" fmla="*/ 15718 h 3040272"/>
                  <a:gd name="connsiteX19" fmla="*/ 922215 w 1117600"/>
                  <a:gd name="connsiteY19" fmla="*/ 23534 h 3040272"/>
                  <a:gd name="connsiteX20" fmla="*/ 945661 w 1117600"/>
                  <a:gd name="connsiteY20" fmla="*/ 39164 h 3040272"/>
                  <a:gd name="connsiteX21" fmla="*/ 961292 w 1117600"/>
                  <a:gd name="connsiteY21" fmla="*/ 62611 h 3040272"/>
                  <a:gd name="connsiteX22" fmla="*/ 984738 w 1117600"/>
                  <a:gd name="connsiteY22" fmla="*/ 125134 h 3040272"/>
                  <a:gd name="connsiteX23" fmla="*/ 1008184 w 1117600"/>
                  <a:gd name="connsiteY23" fmla="*/ 508087 h 3040272"/>
                  <a:gd name="connsiteX24" fmla="*/ 1016000 w 1117600"/>
                  <a:gd name="connsiteY24" fmla="*/ 656580 h 3040272"/>
                  <a:gd name="connsiteX25" fmla="*/ 1031631 w 1117600"/>
                  <a:gd name="connsiteY25" fmla="*/ 805072 h 3040272"/>
                  <a:gd name="connsiteX26" fmla="*/ 1047261 w 1117600"/>
                  <a:gd name="connsiteY26" fmla="*/ 977011 h 3040272"/>
                  <a:gd name="connsiteX27" fmla="*/ 1070708 w 1117600"/>
                  <a:gd name="connsiteY27" fmla="*/ 1141134 h 3040272"/>
                  <a:gd name="connsiteX28" fmla="*/ 1078523 w 1117600"/>
                  <a:gd name="connsiteY28" fmla="*/ 1273995 h 3040272"/>
                  <a:gd name="connsiteX29" fmla="*/ 1094154 w 1117600"/>
                  <a:gd name="connsiteY29" fmla="*/ 1391226 h 3040272"/>
                  <a:gd name="connsiteX30" fmla="*/ 1101969 w 1117600"/>
                  <a:gd name="connsiteY30" fmla="*/ 1485011 h 3040272"/>
                  <a:gd name="connsiteX31" fmla="*/ 1109784 w 1117600"/>
                  <a:gd name="connsiteY31" fmla="*/ 1547534 h 3040272"/>
                  <a:gd name="connsiteX32" fmla="*/ 1117600 w 1117600"/>
                  <a:gd name="connsiteY32" fmla="*/ 1641318 h 3040272"/>
                  <a:gd name="connsiteX33" fmla="*/ 1109784 w 1117600"/>
                  <a:gd name="connsiteY33" fmla="*/ 2071164 h 3040272"/>
                  <a:gd name="connsiteX34" fmla="*/ 1101969 w 1117600"/>
                  <a:gd name="connsiteY34" fmla="*/ 2149318 h 3040272"/>
                  <a:gd name="connsiteX35" fmla="*/ 1094154 w 1117600"/>
                  <a:gd name="connsiteY35" fmla="*/ 2336887 h 3040272"/>
                  <a:gd name="connsiteX36" fmla="*/ 1062892 w 1117600"/>
                  <a:gd name="connsiteY36" fmla="*/ 2563534 h 3040272"/>
                  <a:gd name="connsiteX37" fmla="*/ 1047261 w 1117600"/>
                  <a:gd name="connsiteY37" fmla="*/ 2672949 h 3040272"/>
                  <a:gd name="connsiteX38" fmla="*/ 1031631 w 1117600"/>
                  <a:gd name="connsiteY38" fmla="*/ 2758918 h 3040272"/>
                  <a:gd name="connsiteX39" fmla="*/ 1008184 w 1117600"/>
                  <a:gd name="connsiteY39" fmla="*/ 2876149 h 3040272"/>
                  <a:gd name="connsiteX40" fmla="*/ 992554 w 1117600"/>
                  <a:gd name="connsiteY40" fmla="*/ 2954303 h 3040272"/>
                  <a:gd name="connsiteX41" fmla="*/ 976923 w 1117600"/>
                  <a:gd name="connsiteY41" fmla="*/ 2993380 h 3040272"/>
                  <a:gd name="connsiteX42" fmla="*/ 969108 w 1117600"/>
                  <a:gd name="connsiteY42" fmla="*/ 3016826 h 3040272"/>
                  <a:gd name="connsiteX43" fmla="*/ 914400 w 1117600"/>
                  <a:gd name="connsiteY43" fmla="*/ 3040272 h 3040272"/>
                  <a:gd name="connsiteX44" fmla="*/ 851877 w 1117600"/>
                  <a:gd name="connsiteY44" fmla="*/ 3032457 h 3040272"/>
                  <a:gd name="connsiteX45" fmla="*/ 820615 w 1117600"/>
                  <a:gd name="connsiteY45" fmla="*/ 3016826 h 3040272"/>
                  <a:gd name="connsiteX46" fmla="*/ 781538 w 1117600"/>
                  <a:gd name="connsiteY46" fmla="*/ 3001195 h 3040272"/>
                  <a:gd name="connsiteX47" fmla="*/ 695569 w 1117600"/>
                  <a:gd name="connsiteY47" fmla="*/ 2954303 h 3040272"/>
                  <a:gd name="connsiteX48" fmla="*/ 656492 w 1117600"/>
                  <a:gd name="connsiteY48" fmla="*/ 2891780 h 3040272"/>
                  <a:gd name="connsiteX49" fmla="*/ 648677 w 1117600"/>
                  <a:gd name="connsiteY49" fmla="*/ 2477564 h 3040272"/>
                  <a:gd name="connsiteX50" fmla="*/ 640861 w 1117600"/>
                  <a:gd name="connsiteY50" fmla="*/ 2375964 h 3040272"/>
                  <a:gd name="connsiteX51" fmla="*/ 601784 w 1117600"/>
                  <a:gd name="connsiteY51" fmla="*/ 2313441 h 3040272"/>
                  <a:gd name="connsiteX52" fmla="*/ 547077 w 1117600"/>
                  <a:gd name="connsiteY52" fmla="*/ 2243103 h 3040272"/>
                  <a:gd name="connsiteX53" fmla="*/ 593969 w 1117600"/>
                  <a:gd name="connsiteY53" fmla="*/ 2211842 h 3040272"/>
                  <a:gd name="connsiteX54" fmla="*/ 554892 w 1117600"/>
                  <a:gd name="connsiteY54" fmla="*/ 2055534 h 3040272"/>
                  <a:gd name="connsiteX55" fmla="*/ 570523 w 1117600"/>
                  <a:gd name="connsiteY55" fmla="*/ 2032087 h 3040272"/>
                  <a:gd name="connsiteX56" fmla="*/ 562708 w 1117600"/>
                  <a:gd name="connsiteY56" fmla="*/ 1789811 h 3040272"/>
                  <a:gd name="connsiteX57" fmla="*/ 554892 w 1117600"/>
                  <a:gd name="connsiteY57" fmla="*/ 1617872 h 3040272"/>
                  <a:gd name="connsiteX58" fmla="*/ 547077 w 1117600"/>
                  <a:gd name="connsiteY58" fmla="*/ 1594426 h 3040272"/>
                  <a:gd name="connsiteX59" fmla="*/ 492369 w 1117600"/>
                  <a:gd name="connsiteY59" fmla="*/ 1547534 h 3040272"/>
                  <a:gd name="connsiteX60" fmla="*/ 453292 w 1117600"/>
                  <a:gd name="connsiteY60" fmla="*/ 1524087 h 3040272"/>
                  <a:gd name="connsiteX61" fmla="*/ 429846 w 1117600"/>
                  <a:gd name="connsiteY61" fmla="*/ 1508457 h 3040272"/>
                  <a:gd name="connsiteX62" fmla="*/ 398584 w 1117600"/>
                  <a:gd name="connsiteY62" fmla="*/ 1492826 h 3040272"/>
                  <a:gd name="connsiteX63" fmla="*/ 336061 w 1117600"/>
                  <a:gd name="connsiteY63" fmla="*/ 1438118 h 3040272"/>
                  <a:gd name="connsiteX64" fmla="*/ 296984 w 1117600"/>
                  <a:gd name="connsiteY64" fmla="*/ 1406857 h 3040272"/>
                  <a:gd name="connsiteX65" fmla="*/ 273538 w 1117600"/>
                  <a:gd name="connsiteY65" fmla="*/ 1367780 h 3040272"/>
                  <a:gd name="connsiteX66" fmla="*/ 242277 w 1117600"/>
                  <a:gd name="connsiteY66" fmla="*/ 1328703 h 3040272"/>
                  <a:gd name="connsiteX67" fmla="*/ 203200 w 1117600"/>
                  <a:gd name="connsiteY67" fmla="*/ 1227103 h 3040272"/>
                  <a:gd name="connsiteX68" fmla="*/ 179754 w 1117600"/>
                  <a:gd name="connsiteY68" fmla="*/ 1172395 h 3040272"/>
                  <a:gd name="connsiteX69" fmla="*/ 171938 w 1117600"/>
                  <a:gd name="connsiteY69" fmla="*/ 1117687 h 3040272"/>
                  <a:gd name="connsiteX70" fmla="*/ 156308 w 1117600"/>
                  <a:gd name="connsiteY70" fmla="*/ 1078611 h 3040272"/>
                  <a:gd name="connsiteX71" fmla="*/ 148492 w 1117600"/>
                  <a:gd name="connsiteY71" fmla="*/ 1039534 h 3040272"/>
                  <a:gd name="connsiteX72" fmla="*/ 148492 w 1117600"/>
                  <a:gd name="connsiteY72" fmla="*/ 758180 h 3040272"/>
                  <a:gd name="connsiteX73" fmla="*/ 195384 w 1117600"/>
                  <a:gd name="connsiteY73" fmla="*/ 773811 h 3040272"/>
                  <a:gd name="connsiteX74" fmla="*/ 226646 w 1117600"/>
                  <a:gd name="connsiteY74" fmla="*/ 742549 h 3040272"/>
                  <a:gd name="connsiteX0" fmla="*/ 226646 w 1117600"/>
                  <a:gd name="connsiteY0" fmla="*/ 742549 h 3040272"/>
                  <a:gd name="connsiteX1" fmla="*/ 187569 w 1117600"/>
                  <a:gd name="connsiteY1" fmla="*/ 750364 h 3040272"/>
                  <a:gd name="connsiteX2" fmla="*/ 117231 w 1117600"/>
                  <a:gd name="connsiteY2" fmla="*/ 734734 h 3040272"/>
                  <a:gd name="connsiteX3" fmla="*/ 85969 w 1117600"/>
                  <a:gd name="connsiteY3" fmla="*/ 687841 h 3040272"/>
                  <a:gd name="connsiteX4" fmla="*/ 62523 w 1117600"/>
                  <a:gd name="connsiteY4" fmla="*/ 664395 h 3040272"/>
                  <a:gd name="connsiteX5" fmla="*/ 31261 w 1117600"/>
                  <a:gd name="connsiteY5" fmla="*/ 617503 h 3040272"/>
                  <a:gd name="connsiteX6" fmla="*/ 23446 w 1117600"/>
                  <a:gd name="connsiteY6" fmla="*/ 594057 h 3040272"/>
                  <a:gd name="connsiteX7" fmla="*/ 39077 w 1117600"/>
                  <a:gd name="connsiteY7" fmla="*/ 398672 h 3040272"/>
                  <a:gd name="connsiteX8" fmla="*/ 31261 w 1117600"/>
                  <a:gd name="connsiteY8" fmla="*/ 289257 h 3040272"/>
                  <a:gd name="connsiteX9" fmla="*/ 15631 w 1117600"/>
                  <a:gd name="connsiteY9" fmla="*/ 242364 h 3040272"/>
                  <a:gd name="connsiteX10" fmla="*/ 7815 w 1117600"/>
                  <a:gd name="connsiteY10" fmla="*/ 218918 h 3040272"/>
                  <a:gd name="connsiteX11" fmla="*/ 15631 w 1117600"/>
                  <a:gd name="connsiteY11" fmla="*/ 179841 h 3040272"/>
                  <a:gd name="connsiteX12" fmla="*/ 0 w 1117600"/>
                  <a:gd name="connsiteY12" fmla="*/ 101687 h 3040272"/>
                  <a:gd name="connsiteX13" fmla="*/ 109415 w 1117600"/>
                  <a:gd name="connsiteY13" fmla="*/ 54795 h 3040272"/>
                  <a:gd name="connsiteX14" fmla="*/ 351692 w 1117600"/>
                  <a:gd name="connsiteY14" fmla="*/ 39164 h 3040272"/>
                  <a:gd name="connsiteX15" fmla="*/ 461108 w 1117600"/>
                  <a:gd name="connsiteY15" fmla="*/ 23534 h 3040272"/>
                  <a:gd name="connsiteX16" fmla="*/ 554892 w 1117600"/>
                  <a:gd name="connsiteY16" fmla="*/ 7903 h 3040272"/>
                  <a:gd name="connsiteX17" fmla="*/ 640861 w 1117600"/>
                  <a:gd name="connsiteY17" fmla="*/ 87 h 3040272"/>
                  <a:gd name="connsiteX18" fmla="*/ 898769 w 1117600"/>
                  <a:gd name="connsiteY18" fmla="*/ 15718 h 3040272"/>
                  <a:gd name="connsiteX19" fmla="*/ 922215 w 1117600"/>
                  <a:gd name="connsiteY19" fmla="*/ 23534 h 3040272"/>
                  <a:gd name="connsiteX20" fmla="*/ 945661 w 1117600"/>
                  <a:gd name="connsiteY20" fmla="*/ 39164 h 3040272"/>
                  <a:gd name="connsiteX21" fmla="*/ 961292 w 1117600"/>
                  <a:gd name="connsiteY21" fmla="*/ 62611 h 3040272"/>
                  <a:gd name="connsiteX22" fmla="*/ 984738 w 1117600"/>
                  <a:gd name="connsiteY22" fmla="*/ 125134 h 3040272"/>
                  <a:gd name="connsiteX23" fmla="*/ 1008184 w 1117600"/>
                  <a:gd name="connsiteY23" fmla="*/ 508087 h 3040272"/>
                  <a:gd name="connsiteX24" fmla="*/ 1016000 w 1117600"/>
                  <a:gd name="connsiteY24" fmla="*/ 656580 h 3040272"/>
                  <a:gd name="connsiteX25" fmla="*/ 1031631 w 1117600"/>
                  <a:gd name="connsiteY25" fmla="*/ 805072 h 3040272"/>
                  <a:gd name="connsiteX26" fmla="*/ 1047261 w 1117600"/>
                  <a:gd name="connsiteY26" fmla="*/ 977011 h 3040272"/>
                  <a:gd name="connsiteX27" fmla="*/ 1070708 w 1117600"/>
                  <a:gd name="connsiteY27" fmla="*/ 1141134 h 3040272"/>
                  <a:gd name="connsiteX28" fmla="*/ 1078523 w 1117600"/>
                  <a:gd name="connsiteY28" fmla="*/ 1273995 h 3040272"/>
                  <a:gd name="connsiteX29" fmla="*/ 1094154 w 1117600"/>
                  <a:gd name="connsiteY29" fmla="*/ 1391226 h 3040272"/>
                  <a:gd name="connsiteX30" fmla="*/ 1101969 w 1117600"/>
                  <a:gd name="connsiteY30" fmla="*/ 1485011 h 3040272"/>
                  <a:gd name="connsiteX31" fmla="*/ 1109784 w 1117600"/>
                  <a:gd name="connsiteY31" fmla="*/ 1547534 h 3040272"/>
                  <a:gd name="connsiteX32" fmla="*/ 1117600 w 1117600"/>
                  <a:gd name="connsiteY32" fmla="*/ 1641318 h 3040272"/>
                  <a:gd name="connsiteX33" fmla="*/ 1109784 w 1117600"/>
                  <a:gd name="connsiteY33" fmla="*/ 2071164 h 3040272"/>
                  <a:gd name="connsiteX34" fmla="*/ 1101969 w 1117600"/>
                  <a:gd name="connsiteY34" fmla="*/ 2149318 h 3040272"/>
                  <a:gd name="connsiteX35" fmla="*/ 1094154 w 1117600"/>
                  <a:gd name="connsiteY35" fmla="*/ 2336887 h 3040272"/>
                  <a:gd name="connsiteX36" fmla="*/ 1062892 w 1117600"/>
                  <a:gd name="connsiteY36" fmla="*/ 2563534 h 3040272"/>
                  <a:gd name="connsiteX37" fmla="*/ 1047261 w 1117600"/>
                  <a:gd name="connsiteY37" fmla="*/ 2672949 h 3040272"/>
                  <a:gd name="connsiteX38" fmla="*/ 1031631 w 1117600"/>
                  <a:gd name="connsiteY38" fmla="*/ 2758918 h 3040272"/>
                  <a:gd name="connsiteX39" fmla="*/ 1008184 w 1117600"/>
                  <a:gd name="connsiteY39" fmla="*/ 2876149 h 3040272"/>
                  <a:gd name="connsiteX40" fmla="*/ 992554 w 1117600"/>
                  <a:gd name="connsiteY40" fmla="*/ 2954303 h 3040272"/>
                  <a:gd name="connsiteX41" fmla="*/ 976923 w 1117600"/>
                  <a:gd name="connsiteY41" fmla="*/ 2993380 h 3040272"/>
                  <a:gd name="connsiteX42" fmla="*/ 969108 w 1117600"/>
                  <a:gd name="connsiteY42" fmla="*/ 3016826 h 3040272"/>
                  <a:gd name="connsiteX43" fmla="*/ 914400 w 1117600"/>
                  <a:gd name="connsiteY43" fmla="*/ 3040272 h 3040272"/>
                  <a:gd name="connsiteX44" fmla="*/ 851877 w 1117600"/>
                  <a:gd name="connsiteY44" fmla="*/ 3032457 h 3040272"/>
                  <a:gd name="connsiteX45" fmla="*/ 820615 w 1117600"/>
                  <a:gd name="connsiteY45" fmla="*/ 3016826 h 3040272"/>
                  <a:gd name="connsiteX46" fmla="*/ 781538 w 1117600"/>
                  <a:gd name="connsiteY46" fmla="*/ 3001195 h 3040272"/>
                  <a:gd name="connsiteX47" fmla="*/ 695569 w 1117600"/>
                  <a:gd name="connsiteY47" fmla="*/ 2954303 h 3040272"/>
                  <a:gd name="connsiteX48" fmla="*/ 656492 w 1117600"/>
                  <a:gd name="connsiteY48" fmla="*/ 2891780 h 3040272"/>
                  <a:gd name="connsiteX49" fmla="*/ 648677 w 1117600"/>
                  <a:gd name="connsiteY49" fmla="*/ 2477564 h 3040272"/>
                  <a:gd name="connsiteX50" fmla="*/ 640861 w 1117600"/>
                  <a:gd name="connsiteY50" fmla="*/ 2375964 h 3040272"/>
                  <a:gd name="connsiteX51" fmla="*/ 601784 w 1117600"/>
                  <a:gd name="connsiteY51" fmla="*/ 2313441 h 3040272"/>
                  <a:gd name="connsiteX52" fmla="*/ 633047 w 1117600"/>
                  <a:gd name="connsiteY52" fmla="*/ 2282180 h 3040272"/>
                  <a:gd name="connsiteX53" fmla="*/ 593969 w 1117600"/>
                  <a:gd name="connsiteY53" fmla="*/ 2211842 h 3040272"/>
                  <a:gd name="connsiteX54" fmla="*/ 554892 w 1117600"/>
                  <a:gd name="connsiteY54" fmla="*/ 2055534 h 3040272"/>
                  <a:gd name="connsiteX55" fmla="*/ 570523 w 1117600"/>
                  <a:gd name="connsiteY55" fmla="*/ 2032087 h 3040272"/>
                  <a:gd name="connsiteX56" fmla="*/ 562708 w 1117600"/>
                  <a:gd name="connsiteY56" fmla="*/ 1789811 h 3040272"/>
                  <a:gd name="connsiteX57" fmla="*/ 554892 w 1117600"/>
                  <a:gd name="connsiteY57" fmla="*/ 1617872 h 3040272"/>
                  <a:gd name="connsiteX58" fmla="*/ 547077 w 1117600"/>
                  <a:gd name="connsiteY58" fmla="*/ 1594426 h 3040272"/>
                  <a:gd name="connsiteX59" fmla="*/ 492369 w 1117600"/>
                  <a:gd name="connsiteY59" fmla="*/ 1547534 h 3040272"/>
                  <a:gd name="connsiteX60" fmla="*/ 453292 w 1117600"/>
                  <a:gd name="connsiteY60" fmla="*/ 1524087 h 3040272"/>
                  <a:gd name="connsiteX61" fmla="*/ 429846 w 1117600"/>
                  <a:gd name="connsiteY61" fmla="*/ 1508457 h 3040272"/>
                  <a:gd name="connsiteX62" fmla="*/ 398584 w 1117600"/>
                  <a:gd name="connsiteY62" fmla="*/ 1492826 h 3040272"/>
                  <a:gd name="connsiteX63" fmla="*/ 336061 w 1117600"/>
                  <a:gd name="connsiteY63" fmla="*/ 1438118 h 3040272"/>
                  <a:gd name="connsiteX64" fmla="*/ 296984 w 1117600"/>
                  <a:gd name="connsiteY64" fmla="*/ 1406857 h 3040272"/>
                  <a:gd name="connsiteX65" fmla="*/ 273538 w 1117600"/>
                  <a:gd name="connsiteY65" fmla="*/ 1367780 h 3040272"/>
                  <a:gd name="connsiteX66" fmla="*/ 242277 w 1117600"/>
                  <a:gd name="connsiteY66" fmla="*/ 1328703 h 3040272"/>
                  <a:gd name="connsiteX67" fmla="*/ 203200 w 1117600"/>
                  <a:gd name="connsiteY67" fmla="*/ 1227103 h 3040272"/>
                  <a:gd name="connsiteX68" fmla="*/ 179754 w 1117600"/>
                  <a:gd name="connsiteY68" fmla="*/ 1172395 h 3040272"/>
                  <a:gd name="connsiteX69" fmla="*/ 171938 w 1117600"/>
                  <a:gd name="connsiteY69" fmla="*/ 1117687 h 3040272"/>
                  <a:gd name="connsiteX70" fmla="*/ 156308 w 1117600"/>
                  <a:gd name="connsiteY70" fmla="*/ 1078611 h 3040272"/>
                  <a:gd name="connsiteX71" fmla="*/ 148492 w 1117600"/>
                  <a:gd name="connsiteY71" fmla="*/ 1039534 h 3040272"/>
                  <a:gd name="connsiteX72" fmla="*/ 148492 w 1117600"/>
                  <a:gd name="connsiteY72" fmla="*/ 758180 h 3040272"/>
                  <a:gd name="connsiteX73" fmla="*/ 195384 w 1117600"/>
                  <a:gd name="connsiteY73" fmla="*/ 773811 h 3040272"/>
                  <a:gd name="connsiteX74" fmla="*/ 226646 w 1117600"/>
                  <a:gd name="connsiteY74" fmla="*/ 742549 h 3040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1117600" h="3040272">
                    <a:moveTo>
                      <a:pt x="226646" y="742549"/>
                    </a:moveTo>
                    <a:cubicBezTo>
                      <a:pt x="213620" y="745154"/>
                      <a:pt x="200853" y="750364"/>
                      <a:pt x="187569" y="750364"/>
                    </a:cubicBezTo>
                    <a:cubicBezTo>
                      <a:pt x="160060" y="750364"/>
                      <a:pt x="141409" y="742793"/>
                      <a:pt x="117231" y="734734"/>
                    </a:cubicBezTo>
                    <a:cubicBezTo>
                      <a:pt x="106810" y="719103"/>
                      <a:pt x="99253" y="701125"/>
                      <a:pt x="85969" y="687841"/>
                    </a:cubicBezTo>
                    <a:cubicBezTo>
                      <a:pt x="78154" y="680026"/>
                      <a:pt x="69309" y="673119"/>
                      <a:pt x="62523" y="664395"/>
                    </a:cubicBezTo>
                    <a:cubicBezTo>
                      <a:pt x="50990" y="649566"/>
                      <a:pt x="31261" y="617503"/>
                      <a:pt x="31261" y="617503"/>
                    </a:cubicBezTo>
                    <a:cubicBezTo>
                      <a:pt x="28656" y="609688"/>
                      <a:pt x="23152" y="602290"/>
                      <a:pt x="23446" y="594057"/>
                    </a:cubicBezTo>
                    <a:cubicBezTo>
                      <a:pt x="25778" y="528762"/>
                      <a:pt x="39077" y="398672"/>
                      <a:pt x="39077" y="398672"/>
                    </a:cubicBezTo>
                    <a:cubicBezTo>
                      <a:pt x="36472" y="362200"/>
                      <a:pt x="36685" y="325417"/>
                      <a:pt x="31261" y="289257"/>
                    </a:cubicBezTo>
                    <a:cubicBezTo>
                      <a:pt x="28817" y="272963"/>
                      <a:pt x="20841" y="257995"/>
                      <a:pt x="15631" y="242364"/>
                    </a:cubicBezTo>
                    <a:lnTo>
                      <a:pt x="7815" y="218918"/>
                    </a:lnTo>
                    <a:cubicBezTo>
                      <a:pt x="10420" y="205892"/>
                      <a:pt x="15631" y="193125"/>
                      <a:pt x="15631" y="179841"/>
                    </a:cubicBezTo>
                    <a:cubicBezTo>
                      <a:pt x="15631" y="143924"/>
                      <a:pt x="9623" y="130559"/>
                      <a:pt x="0" y="101687"/>
                    </a:cubicBezTo>
                    <a:cubicBezTo>
                      <a:pt x="14383" y="29771"/>
                      <a:pt x="-5190" y="62435"/>
                      <a:pt x="109415" y="54795"/>
                    </a:cubicBezTo>
                    <a:lnTo>
                      <a:pt x="351692" y="39164"/>
                    </a:lnTo>
                    <a:cubicBezTo>
                      <a:pt x="388325" y="35239"/>
                      <a:pt x="424767" y="29591"/>
                      <a:pt x="461108" y="23534"/>
                    </a:cubicBezTo>
                    <a:cubicBezTo>
                      <a:pt x="492369" y="18324"/>
                      <a:pt x="523330" y="10773"/>
                      <a:pt x="554892" y="7903"/>
                    </a:cubicBezTo>
                    <a:lnTo>
                      <a:pt x="640861" y="87"/>
                    </a:lnTo>
                    <a:cubicBezTo>
                      <a:pt x="773550" y="4663"/>
                      <a:pt x="809047" y="-9918"/>
                      <a:pt x="898769" y="15718"/>
                    </a:cubicBezTo>
                    <a:cubicBezTo>
                      <a:pt x="906690" y="17981"/>
                      <a:pt x="914847" y="19850"/>
                      <a:pt x="922215" y="23534"/>
                    </a:cubicBezTo>
                    <a:cubicBezTo>
                      <a:pt x="930616" y="27735"/>
                      <a:pt x="937846" y="33954"/>
                      <a:pt x="945661" y="39164"/>
                    </a:cubicBezTo>
                    <a:cubicBezTo>
                      <a:pt x="950871" y="46980"/>
                      <a:pt x="957091" y="54209"/>
                      <a:pt x="961292" y="62611"/>
                    </a:cubicBezTo>
                    <a:cubicBezTo>
                      <a:pt x="970641" y="81309"/>
                      <a:pt x="977973" y="104837"/>
                      <a:pt x="984738" y="125134"/>
                    </a:cubicBezTo>
                    <a:cubicBezTo>
                      <a:pt x="1000431" y="313434"/>
                      <a:pt x="991292" y="192766"/>
                      <a:pt x="1008184" y="508087"/>
                    </a:cubicBezTo>
                    <a:cubicBezTo>
                      <a:pt x="1010836" y="557582"/>
                      <a:pt x="1010811" y="607286"/>
                      <a:pt x="1016000" y="656580"/>
                    </a:cubicBezTo>
                    <a:cubicBezTo>
                      <a:pt x="1021210" y="706077"/>
                      <a:pt x="1026798" y="755536"/>
                      <a:pt x="1031631" y="805072"/>
                    </a:cubicBezTo>
                    <a:cubicBezTo>
                      <a:pt x="1037219" y="862349"/>
                      <a:pt x="1040614" y="919847"/>
                      <a:pt x="1047261" y="977011"/>
                    </a:cubicBezTo>
                    <a:cubicBezTo>
                      <a:pt x="1053644" y="1031904"/>
                      <a:pt x="1062892" y="1086426"/>
                      <a:pt x="1070708" y="1141134"/>
                    </a:cubicBezTo>
                    <a:cubicBezTo>
                      <a:pt x="1073313" y="1185421"/>
                      <a:pt x="1074382" y="1229825"/>
                      <a:pt x="1078523" y="1273995"/>
                    </a:cubicBezTo>
                    <a:cubicBezTo>
                      <a:pt x="1082203" y="1313246"/>
                      <a:pt x="1089801" y="1352044"/>
                      <a:pt x="1094154" y="1391226"/>
                    </a:cubicBezTo>
                    <a:cubicBezTo>
                      <a:pt x="1097618" y="1422404"/>
                      <a:pt x="1098848" y="1453797"/>
                      <a:pt x="1101969" y="1485011"/>
                    </a:cubicBezTo>
                    <a:cubicBezTo>
                      <a:pt x="1104059" y="1505910"/>
                      <a:pt x="1107694" y="1526635"/>
                      <a:pt x="1109784" y="1547534"/>
                    </a:cubicBezTo>
                    <a:cubicBezTo>
                      <a:pt x="1112905" y="1578748"/>
                      <a:pt x="1114995" y="1610057"/>
                      <a:pt x="1117600" y="1641318"/>
                    </a:cubicBezTo>
                    <a:cubicBezTo>
                      <a:pt x="1114995" y="1784600"/>
                      <a:pt x="1114191" y="1927926"/>
                      <a:pt x="1109784" y="2071164"/>
                    </a:cubicBezTo>
                    <a:cubicBezTo>
                      <a:pt x="1108979" y="2097333"/>
                      <a:pt x="1103506" y="2123182"/>
                      <a:pt x="1101969" y="2149318"/>
                    </a:cubicBezTo>
                    <a:cubicBezTo>
                      <a:pt x="1098295" y="2211787"/>
                      <a:pt x="1100031" y="2274586"/>
                      <a:pt x="1094154" y="2336887"/>
                    </a:cubicBezTo>
                    <a:cubicBezTo>
                      <a:pt x="1086991" y="2412814"/>
                      <a:pt x="1073432" y="2488001"/>
                      <a:pt x="1062892" y="2563534"/>
                    </a:cubicBezTo>
                    <a:cubicBezTo>
                      <a:pt x="1057801" y="2600022"/>
                      <a:pt x="1053851" y="2636701"/>
                      <a:pt x="1047261" y="2672949"/>
                    </a:cubicBezTo>
                    <a:cubicBezTo>
                      <a:pt x="1042051" y="2701605"/>
                      <a:pt x="1035952" y="2730114"/>
                      <a:pt x="1031631" y="2758918"/>
                    </a:cubicBezTo>
                    <a:cubicBezTo>
                      <a:pt x="1015866" y="2864021"/>
                      <a:pt x="1035556" y="2794034"/>
                      <a:pt x="1008184" y="2876149"/>
                    </a:cubicBezTo>
                    <a:cubicBezTo>
                      <a:pt x="1004337" y="2899233"/>
                      <a:pt x="1000325" y="2930988"/>
                      <a:pt x="992554" y="2954303"/>
                    </a:cubicBezTo>
                    <a:cubicBezTo>
                      <a:pt x="988118" y="2967612"/>
                      <a:pt x="981849" y="2980244"/>
                      <a:pt x="976923" y="2993380"/>
                    </a:cubicBezTo>
                    <a:cubicBezTo>
                      <a:pt x="974030" y="3001094"/>
                      <a:pt x="974933" y="3011001"/>
                      <a:pt x="969108" y="3016826"/>
                    </a:cubicBezTo>
                    <a:cubicBezTo>
                      <a:pt x="959450" y="3026484"/>
                      <a:pt x="928413" y="3035601"/>
                      <a:pt x="914400" y="3040272"/>
                    </a:cubicBezTo>
                    <a:cubicBezTo>
                      <a:pt x="893559" y="3037667"/>
                      <a:pt x="872253" y="3037551"/>
                      <a:pt x="851877" y="3032457"/>
                    </a:cubicBezTo>
                    <a:cubicBezTo>
                      <a:pt x="840574" y="3029631"/>
                      <a:pt x="831261" y="3021558"/>
                      <a:pt x="820615" y="3016826"/>
                    </a:cubicBezTo>
                    <a:cubicBezTo>
                      <a:pt x="807795" y="3011128"/>
                      <a:pt x="794276" y="3007074"/>
                      <a:pt x="781538" y="3001195"/>
                    </a:cubicBezTo>
                    <a:cubicBezTo>
                      <a:pt x="781455" y="3001157"/>
                      <a:pt x="709845" y="2968580"/>
                      <a:pt x="695569" y="2954303"/>
                    </a:cubicBezTo>
                    <a:cubicBezTo>
                      <a:pt x="675279" y="2934013"/>
                      <a:pt x="668873" y="2916542"/>
                      <a:pt x="656492" y="2891780"/>
                    </a:cubicBezTo>
                    <a:cubicBezTo>
                      <a:pt x="618886" y="2703751"/>
                      <a:pt x="640243" y="2840186"/>
                      <a:pt x="648677" y="2477564"/>
                    </a:cubicBezTo>
                    <a:cubicBezTo>
                      <a:pt x="646072" y="2443697"/>
                      <a:pt x="646764" y="2409414"/>
                      <a:pt x="640861" y="2375964"/>
                    </a:cubicBezTo>
                    <a:cubicBezTo>
                      <a:pt x="637896" y="2359160"/>
                      <a:pt x="603086" y="2329072"/>
                      <a:pt x="601784" y="2313441"/>
                    </a:cubicBezTo>
                    <a:cubicBezTo>
                      <a:pt x="600482" y="2297810"/>
                      <a:pt x="701652" y="2385087"/>
                      <a:pt x="633047" y="2282180"/>
                    </a:cubicBezTo>
                    <a:cubicBezTo>
                      <a:pt x="627837" y="2274365"/>
                      <a:pt x="599179" y="2219657"/>
                      <a:pt x="593969" y="2211842"/>
                    </a:cubicBezTo>
                    <a:cubicBezTo>
                      <a:pt x="595482" y="2189153"/>
                      <a:pt x="529989" y="2092890"/>
                      <a:pt x="554892" y="2055534"/>
                    </a:cubicBezTo>
                    <a:lnTo>
                      <a:pt x="570523" y="2032087"/>
                    </a:lnTo>
                    <a:cubicBezTo>
                      <a:pt x="567918" y="1951328"/>
                      <a:pt x="565755" y="1870554"/>
                      <a:pt x="562708" y="1789811"/>
                    </a:cubicBezTo>
                    <a:cubicBezTo>
                      <a:pt x="560545" y="1732480"/>
                      <a:pt x="559467" y="1675061"/>
                      <a:pt x="554892" y="1617872"/>
                    </a:cubicBezTo>
                    <a:cubicBezTo>
                      <a:pt x="554235" y="1609660"/>
                      <a:pt x="551647" y="1601280"/>
                      <a:pt x="547077" y="1594426"/>
                    </a:cubicBezTo>
                    <a:cubicBezTo>
                      <a:pt x="537417" y="1579935"/>
                      <a:pt x="505371" y="1556202"/>
                      <a:pt x="492369" y="1547534"/>
                    </a:cubicBezTo>
                    <a:cubicBezTo>
                      <a:pt x="479730" y="1539108"/>
                      <a:pt x="466174" y="1532138"/>
                      <a:pt x="453292" y="1524087"/>
                    </a:cubicBezTo>
                    <a:cubicBezTo>
                      <a:pt x="445327" y="1519109"/>
                      <a:pt x="438001" y="1513117"/>
                      <a:pt x="429846" y="1508457"/>
                    </a:cubicBezTo>
                    <a:cubicBezTo>
                      <a:pt x="419730" y="1502677"/>
                      <a:pt x="408464" y="1499001"/>
                      <a:pt x="398584" y="1492826"/>
                    </a:cubicBezTo>
                    <a:cubicBezTo>
                      <a:pt x="360864" y="1469251"/>
                      <a:pt x="370502" y="1468732"/>
                      <a:pt x="336061" y="1438118"/>
                    </a:cubicBezTo>
                    <a:cubicBezTo>
                      <a:pt x="323594" y="1427036"/>
                      <a:pt x="310010" y="1417277"/>
                      <a:pt x="296984" y="1406857"/>
                    </a:cubicBezTo>
                    <a:cubicBezTo>
                      <a:pt x="289169" y="1393831"/>
                      <a:pt x="282249" y="1380224"/>
                      <a:pt x="273538" y="1367780"/>
                    </a:cubicBezTo>
                    <a:cubicBezTo>
                      <a:pt x="263972" y="1354114"/>
                      <a:pt x="251232" y="1342776"/>
                      <a:pt x="242277" y="1328703"/>
                    </a:cubicBezTo>
                    <a:cubicBezTo>
                      <a:pt x="210760" y="1279176"/>
                      <a:pt x="223186" y="1283064"/>
                      <a:pt x="203200" y="1227103"/>
                    </a:cubicBezTo>
                    <a:cubicBezTo>
                      <a:pt x="196527" y="1208419"/>
                      <a:pt x="187569" y="1190631"/>
                      <a:pt x="179754" y="1172395"/>
                    </a:cubicBezTo>
                    <a:cubicBezTo>
                      <a:pt x="177149" y="1154159"/>
                      <a:pt x="176406" y="1135558"/>
                      <a:pt x="171938" y="1117687"/>
                    </a:cubicBezTo>
                    <a:cubicBezTo>
                      <a:pt x="168536" y="1104077"/>
                      <a:pt x="160339" y="1092048"/>
                      <a:pt x="156308" y="1078611"/>
                    </a:cubicBezTo>
                    <a:cubicBezTo>
                      <a:pt x="152491" y="1065888"/>
                      <a:pt x="151097" y="1052560"/>
                      <a:pt x="148492" y="1039534"/>
                    </a:cubicBezTo>
                    <a:cubicBezTo>
                      <a:pt x="139660" y="951206"/>
                      <a:pt x="124844" y="839261"/>
                      <a:pt x="148492" y="758180"/>
                    </a:cubicBezTo>
                    <a:cubicBezTo>
                      <a:pt x="153105" y="742363"/>
                      <a:pt x="195384" y="790287"/>
                      <a:pt x="195384" y="773811"/>
                    </a:cubicBezTo>
                    <a:lnTo>
                      <a:pt x="226646" y="742549"/>
                    </a:lnTo>
                    <a:close/>
                  </a:path>
                </a:pathLst>
              </a:custGeom>
              <a:solidFill>
                <a:schemeClr val="bg1"/>
              </a:solidFill>
              <a:ln w="1778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E7F4791-2F4C-1F49-B892-22B850557472}"/>
                  </a:ext>
                </a:extLst>
              </p:cNvPr>
              <p:cNvSpPr/>
              <p:nvPr/>
            </p:nvSpPr>
            <p:spPr bwMode="auto">
              <a:xfrm>
                <a:off x="650199" y="2254139"/>
                <a:ext cx="259637" cy="163341"/>
              </a:xfrm>
              <a:prstGeom prst="rect">
                <a:avLst/>
              </a:prstGeom>
              <a:solidFill>
                <a:schemeClr val="bg1"/>
              </a:solidFill>
              <a:ln w="1778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</p:grpSp>
        <p:pic>
          <p:nvPicPr>
            <p:cNvPr id="27" name="Picture 26" descr="Figure">
              <a:extLst>
                <a:ext uri="{FF2B5EF4-FFF2-40B4-BE49-F238E27FC236}">
                  <a16:creationId xmlns:a16="http://schemas.microsoft.com/office/drawing/2014/main" id="{B8E85877-04BC-C044-B4D5-D6D930FD33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07" t="5910" r="54027" b="87113"/>
            <a:stretch/>
          </p:blipFill>
          <p:spPr bwMode="auto">
            <a:xfrm>
              <a:off x="573459" y="4968906"/>
              <a:ext cx="93610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 descr="Figure">
              <a:extLst>
                <a:ext uri="{FF2B5EF4-FFF2-40B4-BE49-F238E27FC236}">
                  <a16:creationId xmlns:a16="http://schemas.microsoft.com/office/drawing/2014/main" id="{373802D0-BE84-DF4B-9A26-932636D6A1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22" t="5910" r="44380" b="87113"/>
            <a:stretch/>
          </p:blipFill>
          <p:spPr bwMode="auto">
            <a:xfrm>
              <a:off x="1454297" y="4966537"/>
              <a:ext cx="809595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 descr="Figure">
              <a:extLst>
                <a:ext uri="{FF2B5EF4-FFF2-40B4-BE49-F238E27FC236}">
                  <a16:creationId xmlns:a16="http://schemas.microsoft.com/office/drawing/2014/main" id="{27A5DCBF-137A-3E41-94FF-E3CF23B315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53" t="5910" r="34801" b="87113"/>
            <a:stretch/>
          </p:blipFill>
          <p:spPr bwMode="auto">
            <a:xfrm>
              <a:off x="2446955" y="4966537"/>
              <a:ext cx="77067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" name="Picture 33" descr="Figure">
            <a:extLst>
              <a:ext uri="{FF2B5EF4-FFF2-40B4-BE49-F238E27FC236}">
                <a16:creationId xmlns:a16="http://schemas.microsoft.com/office/drawing/2014/main" id="{CC4760B6-972E-8041-BC5F-D543AD392E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8" r="95579" b="87019"/>
          <a:stretch/>
        </p:blipFill>
        <p:spPr bwMode="auto">
          <a:xfrm>
            <a:off x="594239" y="4614061"/>
            <a:ext cx="380817" cy="2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63A39EFD-2F41-EA43-86A5-EB6FE0519EDB}"/>
              </a:ext>
            </a:extLst>
          </p:cNvPr>
          <p:cNvGrpSpPr/>
          <p:nvPr/>
        </p:nvGrpSpPr>
        <p:grpSpPr>
          <a:xfrm rot="10800000">
            <a:off x="931898" y="2035869"/>
            <a:ext cx="294401" cy="2844387"/>
            <a:chOff x="7385669" y="1381986"/>
            <a:chExt cx="294401" cy="2844387"/>
          </a:xfrm>
        </p:grpSpPr>
        <p:pic>
          <p:nvPicPr>
            <p:cNvPr id="35" name="Picture 34" descr="Figure">
              <a:extLst>
                <a:ext uri="{FF2B5EF4-FFF2-40B4-BE49-F238E27FC236}">
                  <a16:creationId xmlns:a16="http://schemas.microsoft.com/office/drawing/2014/main" id="{68BD4F43-193A-9744-A541-B0D219EBF2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92" t="12981" r="97251" b="4546"/>
            <a:stretch/>
          </p:blipFill>
          <p:spPr bwMode="auto">
            <a:xfrm>
              <a:off x="7385669" y="1381986"/>
              <a:ext cx="270561" cy="2764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EB0DA707-E5C3-4843-983B-DEF481F4E75C}"/>
                </a:ext>
              </a:extLst>
            </p:cNvPr>
            <p:cNvSpPr/>
            <p:nvPr/>
          </p:nvSpPr>
          <p:spPr bwMode="auto">
            <a:xfrm>
              <a:off x="7533252" y="1844715"/>
              <a:ext cx="146818" cy="759834"/>
            </a:xfrm>
            <a:custGeom>
              <a:avLst/>
              <a:gdLst>
                <a:gd name="connsiteX0" fmla="*/ 28832 w 285556"/>
                <a:gd name="connsiteY0" fmla="*/ 51328 h 759834"/>
                <a:gd name="connsiteX1" fmla="*/ 34148 w 285556"/>
                <a:gd name="connsiteY1" fmla="*/ 721179 h 759834"/>
                <a:gd name="connsiteX2" fmla="*/ 257432 w 285556"/>
                <a:gd name="connsiteY2" fmla="*/ 715863 h 759834"/>
                <a:gd name="connsiteX3" fmla="*/ 262748 w 285556"/>
                <a:gd name="connsiteY3" fmla="*/ 598905 h 759834"/>
                <a:gd name="connsiteX4" fmla="*/ 268064 w 285556"/>
                <a:gd name="connsiteY4" fmla="*/ 561691 h 759834"/>
                <a:gd name="connsiteX5" fmla="*/ 278697 w 285556"/>
                <a:gd name="connsiteY5" fmla="*/ 476630 h 759834"/>
                <a:gd name="connsiteX6" fmla="*/ 278697 w 285556"/>
                <a:gd name="connsiteY6" fmla="*/ 88542 h 759834"/>
                <a:gd name="connsiteX7" fmla="*/ 273381 w 285556"/>
                <a:gd name="connsiteY7" fmla="*/ 67277 h 759834"/>
                <a:gd name="connsiteX8" fmla="*/ 268064 w 285556"/>
                <a:gd name="connsiteY8" fmla="*/ 51328 h 759834"/>
                <a:gd name="connsiteX9" fmla="*/ 225534 w 285556"/>
                <a:gd name="connsiteY9" fmla="*/ 14114 h 759834"/>
                <a:gd name="connsiteX10" fmla="*/ 193636 w 285556"/>
                <a:gd name="connsiteY10" fmla="*/ 3482 h 759834"/>
                <a:gd name="connsiteX11" fmla="*/ 129841 w 285556"/>
                <a:gd name="connsiteY11" fmla="*/ 8798 h 759834"/>
                <a:gd name="connsiteX12" fmla="*/ 113892 w 285556"/>
                <a:gd name="connsiteY12" fmla="*/ 14114 h 759834"/>
                <a:gd name="connsiteX13" fmla="*/ 92627 w 285556"/>
                <a:gd name="connsiteY13" fmla="*/ 19430 h 759834"/>
                <a:gd name="connsiteX14" fmla="*/ 44781 w 285556"/>
                <a:gd name="connsiteY14" fmla="*/ 46012 h 759834"/>
                <a:gd name="connsiteX15" fmla="*/ 28832 w 285556"/>
                <a:gd name="connsiteY15" fmla="*/ 51328 h 75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5556" h="759834">
                  <a:moveTo>
                    <a:pt x="28832" y="51328"/>
                  </a:moveTo>
                  <a:cubicBezTo>
                    <a:pt x="27060" y="163856"/>
                    <a:pt x="-38486" y="510032"/>
                    <a:pt x="34148" y="721179"/>
                  </a:cubicBezTo>
                  <a:cubicBezTo>
                    <a:pt x="58366" y="791579"/>
                    <a:pt x="191784" y="750977"/>
                    <a:pt x="257432" y="715863"/>
                  </a:cubicBezTo>
                  <a:cubicBezTo>
                    <a:pt x="291845" y="697456"/>
                    <a:pt x="260063" y="637839"/>
                    <a:pt x="262748" y="598905"/>
                  </a:cubicBezTo>
                  <a:cubicBezTo>
                    <a:pt x="263610" y="586404"/>
                    <a:pt x="266443" y="574116"/>
                    <a:pt x="268064" y="561691"/>
                  </a:cubicBezTo>
                  <a:cubicBezTo>
                    <a:pt x="271760" y="533357"/>
                    <a:pt x="278697" y="476630"/>
                    <a:pt x="278697" y="476630"/>
                  </a:cubicBezTo>
                  <a:cubicBezTo>
                    <a:pt x="287953" y="300753"/>
                    <a:pt x="287731" y="350545"/>
                    <a:pt x="278697" y="88542"/>
                  </a:cubicBezTo>
                  <a:cubicBezTo>
                    <a:pt x="278445" y="81240"/>
                    <a:pt x="275388" y="74302"/>
                    <a:pt x="273381" y="67277"/>
                  </a:cubicBezTo>
                  <a:cubicBezTo>
                    <a:pt x="271841" y="61889"/>
                    <a:pt x="270570" y="56340"/>
                    <a:pt x="268064" y="51328"/>
                  </a:cubicBezTo>
                  <a:cubicBezTo>
                    <a:pt x="259380" y="33961"/>
                    <a:pt x="244675" y="20494"/>
                    <a:pt x="225534" y="14114"/>
                  </a:cubicBezTo>
                  <a:lnTo>
                    <a:pt x="193636" y="3482"/>
                  </a:lnTo>
                  <a:cubicBezTo>
                    <a:pt x="172371" y="5254"/>
                    <a:pt x="150993" y="5978"/>
                    <a:pt x="129841" y="8798"/>
                  </a:cubicBezTo>
                  <a:cubicBezTo>
                    <a:pt x="124286" y="9539"/>
                    <a:pt x="119280" y="12575"/>
                    <a:pt x="113892" y="14114"/>
                  </a:cubicBezTo>
                  <a:cubicBezTo>
                    <a:pt x="106867" y="16121"/>
                    <a:pt x="99715" y="17658"/>
                    <a:pt x="92627" y="19430"/>
                  </a:cubicBezTo>
                  <a:cubicBezTo>
                    <a:pt x="68875" y="35265"/>
                    <a:pt x="67235" y="40398"/>
                    <a:pt x="44781" y="46012"/>
                  </a:cubicBezTo>
                  <a:cubicBezTo>
                    <a:pt x="43062" y="46442"/>
                    <a:pt x="30604" y="-61200"/>
                    <a:pt x="28832" y="51328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DE84AF09-6B3D-FD43-B5E0-6B8AFC56F81C}"/>
                </a:ext>
              </a:extLst>
            </p:cNvPr>
            <p:cNvSpPr/>
            <p:nvPr/>
          </p:nvSpPr>
          <p:spPr bwMode="auto">
            <a:xfrm>
              <a:off x="7533252" y="3466539"/>
              <a:ext cx="146818" cy="759834"/>
            </a:xfrm>
            <a:custGeom>
              <a:avLst/>
              <a:gdLst>
                <a:gd name="connsiteX0" fmla="*/ 28832 w 285556"/>
                <a:gd name="connsiteY0" fmla="*/ 51328 h 759834"/>
                <a:gd name="connsiteX1" fmla="*/ 34148 w 285556"/>
                <a:gd name="connsiteY1" fmla="*/ 721179 h 759834"/>
                <a:gd name="connsiteX2" fmla="*/ 257432 w 285556"/>
                <a:gd name="connsiteY2" fmla="*/ 715863 h 759834"/>
                <a:gd name="connsiteX3" fmla="*/ 262748 w 285556"/>
                <a:gd name="connsiteY3" fmla="*/ 598905 h 759834"/>
                <a:gd name="connsiteX4" fmla="*/ 268064 w 285556"/>
                <a:gd name="connsiteY4" fmla="*/ 561691 h 759834"/>
                <a:gd name="connsiteX5" fmla="*/ 278697 w 285556"/>
                <a:gd name="connsiteY5" fmla="*/ 476630 h 759834"/>
                <a:gd name="connsiteX6" fmla="*/ 278697 w 285556"/>
                <a:gd name="connsiteY6" fmla="*/ 88542 h 759834"/>
                <a:gd name="connsiteX7" fmla="*/ 273381 w 285556"/>
                <a:gd name="connsiteY7" fmla="*/ 67277 h 759834"/>
                <a:gd name="connsiteX8" fmla="*/ 268064 w 285556"/>
                <a:gd name="connsiteY8" fmla="*/ 51328 h 759834"/>
                <a:gd name="connsiteX9" fmla="*/ 225534 w 285556"/>
                <a:gd name="connsiteY9" fmla="*/ 14114 h 759834"/>
                <a:gd name="connsiteX10" fmla="*/ 193636 w 285556"/>
                <a:gd name="connsiteY10" fmla="*/ 3482 h 759834"/>
                <a:gd name="connsiteX11" fmla="*/ 129841 w 285556"/>
                <a:gd name="connsiteY11" fmla="*/ 8798 h 759834"/>
                <a:gd name="connsiteX12" fmla="*/ 113892 w 285556"/>
                <a:gd name="connsiteY12" fmla="*/ 14114 h 759834"/>
                <a:gd name="connsiteX13" fmla="*/ 92627 w 285556"/>
                <a:gd name="connsiteY13" fmla="*/ 19430 h 759834"/>
                <a:gd name="connsiteX14" fmla="*/ 44781 w 285556"/>
                <a:gd name="connsiteY14" fmla="*/ 46012 h 759834"/>
                <a:gd name="connsiteX15" fmla="*/ 28832 w 285556"/>
                <a:gd name="connsiteY15" fmla="*/ 51328 h 75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5556" h="759834">
                  <a:moveTo>
                    <a:pt x="28832" y="51328"/>
                  </a:moveTo>
                  <a:cubicBezTo>
                    <a:pt x="27060" y="163856"/>
                    <a:pt x="-38486" y="510032"/>
                    <a:pt x="34148" y="721179"/>
                  </a:cubicBezTo>
                  <a:cubicBezTo>
                    <a:pt x="58366" y="791579"/>
                    <a:pt x="191784" y="750977"/>
                    <a:pt x="257432" y="715863"/>
                  </a:cubicBezTo>
                  <a:cubicBezTo>
                    <a:pt x="291845" y="697456"/>
                    <a:pt x="260063" y="637839"/>
                    <a:pt x="262748" y="598905"/>
                  </a:cubicBezTo>
                  <a:cubicBezTo>
                    <a:pt x="263610" y="586404"/>
                    <a:pt x="266443" y="574116"/>
                    <a:pt x="268064" y="561691"/>
                  </a:cubicBezTo>
                  <a:cubicBezTo>
                    <a:pt x="271760" y="533357"/>
                    <a:pt x="278697" y="476630"/>
                    <a:pt x="278697" y="476630"/>
                  </a:cubicBezTo>
                  <a:cubicBezTo>
                    <a:pt x="287953" y="300753"/>
                    <a:pt x="287731" y="350545"/>
                    <a:pt x="278697" y="88542"/>
                  </a:cubicBezTo>
                  <a:cubicBezTo>
                    <a:pt x="278445" y="81240"/>
                    <a:pt x="275388" y="74302"/>
                    <a:pt x="273381" y="67277"/>
                  </a:cubicBezTo>
                  <a:cubicBezTo>
                    <a:pt x="271841" y="61889"/>
                    <a:pt x="270570" y="56340"/>
                    <a:pt x="268064" y="51328"/>
                  </a:cubicBezTo>
                  <a:cubicBezTo>
                    <a:pt x="259380" y="33961"/>
                    <a:pt x="244675" y="20494"/>
                    <a:pt x="225534" y="14114"/>
                  </a:cubicBezTo>
                  <a:lnTo>
                    <a:pt x="193636" y="3482"/>
                  </a:lnTo>
                  <a:cubicBezTo>
                    <a:pt x="172371" y="5254"/>
                    <a:pt x="150993" y="5978"/>
                    <a:pt x="129841" y="8798"/>
                  </a:cubicBezTo>
                  <a:cubicBezTo>
                    <a:pt x="124286" y="9539"/>
                    <a:pt x="119280" y="12575"/>
                    <a:pt x="113892" y="14114"/>
                  </a:cubicBezTo>
                  <a:cubicBezTo>
                    <a:pt x="106867" y="16121"/>
                    <a:pt x="99715" y="17658"/>
                    <a:pt x="92627" y="19430"/>
                  </a:cubicBezTo>
                  <a:cubicBezTo>
                    <a:pt x="68875" y="35265"/>
                    <a:pt x="67235" y="40398"/>
                    <a:pt x="44781" y="46012"/>
                  </a:cubicBezTo>
                  <a:cubicBezTo>
                    <a:pt x="43062" y="46442"/>
                    <a:pt x="30604" y="-61200"/>
                    <a:pt x="28832" y="51328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pic>
        <p:nvPicPr>
          <p:cNvPr id="40" name="Picture 39" descr="Figure">
            <a:extLst>
              <a:ext uri="{FF2B5EF4-FFF2-40B4-BE49-F238E27FC236}">
                <a16:creationId xmlns:a16="http://schemas.microsoft.com/office/drawing/2014/main" id="{23BE9EBC-B8BB-BC45-8CC1-9A6EF4D85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" t="42935" r="96259" b="51818"/>
          <a:stretch/>
        </p:blipFill>
        <p:spPr bwMode="auto">
          <a:xfrm>
            <a:off x="3857554" y="4078305"/>
            <a:ext cx="202495" cy="17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 descr="Figure">
            <a:extLst>
              <a:ext uri="{FF2B5EF4-FFF2-40B4-BE49-F238E27FC236}">
                <a16:creationId xmlns:a16="http://schemas.microsoft.com/office/drawing/2014/main" id="{BB8B4D29-02AC-9B43-90EF-A97D3448E9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" t="29564" r="96262" b="65189"/>
          <a:stretch/>
        </p:blipFill>
        <p:spPr bwMode="auto">
          <a:xfrm>
            <a:off x="3856919" y="3625214"/>
            <a:ext cx="202495" cy="17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ADA86A98-59C1-2343-94D6-5A99103A1849}"/>
              </a:ext>
            </a:extLst>
          </p:cNvPr>
          <p:cNvGrpSpPr/>
          <p:nvPr/>
        </p:nvGrpSpPr>
        <p:grpSpPr>
          <a:xfrm>
            <a:off x="7011746" y="1945608"/>
            <a:ext cx="895746" cy="1246707"/>
            <a:chOff x="7147593" y="2070918"/>
            <a:chExt cx="895746" cy="1246707"/>
          </a:xfrm>
        </p:grpSpPr>
        <p:pic>
          <p:nvPicPr>
            <p:cNvPr id="42" name="Picture 41" descr="Figure">
              <a:extLst>
                <a:ext uri="{FF2B5EF4-FFF2-40B4-BE49-F238E27FC236}">
                  <a16:creationId xmlns:a16="http://schemas.microsoft.com/office/drawing/2014/main" id="{02726145-CA59-1049-AE1F-495F5338AE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83" t="56602" r="32022" b="30511"/>
            <a:stretch/>
          </p:blipFill>
          <p:spPr bwMode="auto">
            <a:xfrm>
              <a:off x="7237763" y="2070918"/>
              <a:ext cx="792089" cy="432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2" descr="Figure">
              <a:extLst>
                <a:ext uri="{FF2B5EF4-FFF2-40B4-BE49-F238E27FC236}">
                  <a16:creationId xmlns:a16="http://schemas.microsoft.com/office/drawing/2014/main" id="{4A85B3D7-269E-A641-8C2C-ADEE162CAC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83" t="75033" r="32022" b="4619"/>
            <a:stretch/>
          </p:blipFill>
          <p:spPr bwMode="auto">
            <a:xfrm rot="10800000">
              <a:off x="7147593" y="2453441"/>
              <a:ext cx="792089" cy="682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3" descr="Figure">
              <a:extLst>
                <a:ext uri="{FF2B5EF4-FFF2-40B4-BE49-F238E27FC236}">
                  <a16:creationId xmlns:a16="http://schemas.microsoft.com/office/drawing/2014/main" id="{C6F06201-181E-5E40-8656-BCB34299EF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83" t="69489" r="32022" b="25082"/>
            <a:stretch/>
          </p:blipFill>
          <p:spPr bwMode="auto">
            <a:xfrm>
              <a:off x="7251250" y="3135611"/>
              <a:ext cx="792089" cy="182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53EE26-CE9B-974D-B16F-2F3F0F34115C}"/>
              </a:ext>
            </a:extLst>
          </p:cNvPr>
          <p:cNvGrpSpPr/>
          <p:nvPr/>
        </p:nvGrpSpPr>
        <p:grpSpPr>
          <a:xfrm>
            <a:off x="10500074" y="1916832"/>
            <a:ext cx="882259" cy="1282834"/>
            <a:chOff x="10635921" y="2042142"/>
            <a:chExt cx="882259" cy="128283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5F2FC48-F870-644F-B2FD-69D6EBDD4CB9}"/>
                </a:ext>
              </a:extLst>
            </p:cNvPr>
            <p:cNvGrpSpPr/>
            <p:nvPr/>
          </p:nvGrpSpPr>
          <p:grpSpPr>
            <a:xfrm>
              <a:off x="10635921" y="2070918"/>
              <a:ext cx="882259" cy="1254058"/>
              <a:chOff x="7147593" y="2070918"/>
              <a:chExt cx="882259" cy="1254058"/>
            </a:xfrm>
          </p:grpSpPr>
          <p:pic>
            <p:nvPicPr>
              <p:cNvPr id="47" name="Picture 46" descr="Figure">
                <a:extLst>
                  <a:ext uri="{FF2B5EF4-FFF2-40B4-BE49-F238E27FC236}">
                    <a16:creationId xmlns:a16="http://schemas.microsoft.com/office/drawing/2014/main" id="{231B4EB6-37D2-3242-B76C-49283A4BB5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396" t="56351" r="-591" b="30762"/>
              <a:stretch/>
            </p:blipFill>
            <p:spPr bwMode="auto">
              <a:xfrm>
                <a:off x="7237763" y="2070918"/>
                <a:ext cx="792089" cy="4320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47" descr="Figure">
                <a:extLst>
                  <a:ext uri="{FF2B5EF4-FFF2-40B4-BE49-F238E27FC236}">
                    <a16:creationId xmlns:a16="http://schemas.microsoft.com/office/drawing/2014/main" id="{0C8CCA2E-373B-004B-BF95-992F4A463D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769" t="74859" r="-964" b="4793"/>
              <a:stretch/>
            </p:blipFill>
            <p:spPr bwMode="auto">
              <a:xfrm rot="10800000">
                <a:off x="7147593" y="2453441"/>
                <a:ext cx="792089" cy="6821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48" descr="Figure">
                <a:extLst>
                  <a:ext uri="{FF2B5EF4-FFF2-40B4-BE49-F238E27FC236}">
                    <a16:creationId xmlns:a16="http://schemas.microsoft.com/office/drawing/2014/main" id="{F74175A4-60B2-1046-B91F-8D864A6F84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573" t="69693" r="-768" b="24878"/>
              <a:stretch/>
            </p:blipFill>
            <p:spPr bwMode="auto">
              <a:xfrm>
                <a:off x="7223897" y="3142962"/>
                <a:ext cx="792089" cy="1820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5B4D1CC0-7772-E948-8815-637A21E46523}"/>
                </a:ext>
              </a:extLst>
            </p:cNvPr>
            <p:cNvSpPr/>
            <p:nvPr/>
          </p:nvSpPr>
          <p:spPr bwMode="auto">
            <a:xfrm>
              <a:off x="10677933" y="2042142"/>
              <a:ext cx="83989" cy="234205"/>
            </a:xfrm>
            <a:custGeom>
              <a:avLst/>
              <a:gdLst>
                <a:gd name="connsiteX0" fmla="*/ 4721 w 83989"/>
                <a:gd name="connsiteY0" fmla="*/ 230670 h 234205"/>
                <a:gd name="connsiteX1" fmla="*/ 17909 w 83989"/>
                <a:gd name="connsiteY1" fmla="*/ 208689 h 234205"/>
                <a:gd name="connsiteX2" fmla="*/ 39890 w 83989"/>
                <a:gd name="connsiteY2" fmla="*/ 177916 h 234205"/>
                <a:gd name="connsiteX3" fmla="*/ 57475 w 83989"/>
                <a:gd name="connsiteY3" fmla="*/ 133954 h 234205"/>
                <a:gd name="connsiteX4" fmla="*/ 57475 w 83989"/>
                <a:gd name="connsiteY4" fmla="*/ 133954 h 234205"/>
                <a:gd name="connsiteX5" fmla="*/ 66267 w 83989"/>
                <a:gd name="connsiteY5" fmla="*/ 120766 h 234205"/>
                <a:gd name="connsiteX6" fmla="*/ 75059 w 83989"/>
                <a:gd name="connsiteY6" fmla="*/ 94389 h 234205"/>
                <a:gd name="connsiteX7" fmla="*/ 83852 w 83989"/>
                <a:gd name="connsiteY7" fmla="*/ 37239 h 234205"/>
                <a:gd name="connsiteX8" fmla="*/ 79455 w 83989"/>
                <a:gd name="connsiteY8" fmla="*/ 2070 h 234205"/>
                <a:gd name="connsiteX9" fmla="*/ 44286 w 83989"/>
                <a:gd name="connsiteY9" fmla="*/ 15258 h 234205"/>
                <a:gd name="connsiteX10" fmla="*/ 35494 w 83989"/>
                <a:gd name="connsiteY10" fmla="*/ 28446 h 234205"/>
                <a:gd name="connsiteX11" fmla="*/ 22305 w 83989"/>
                <a:gd name="connsiteY11" fmla="*/ 54823 h 234205"/>
                <a:gd name="connsiteX12" fmla="*/ 13513 w 83989"/>
                <a:gd name="connsiteY12" fmla="*/ 85596 h 234205"/>
                <a:gd name="connsiteX13" fmla="*/ 9117 w 83989"/>
                <a:gd name="connsiteY13" fmla="*/ 98785 h 234205"/>
                <a:gd name="connsiteX14" fmla="*/ 4721 w 83989"/>
                <a:gd name="connsiteY14" fmla="*/ 116370 h 234205"/>
                <a:gd name="connsiteX15" fmla="*/ 325 w 83989"/>
                <a:gd name="connsiteY15" fmla="*/ 129558 h 234205"/>
                <a:gd name="connsiteX16" fmla="*/ 4721 w 83989"/>
                <a:gd name="connsiteY16" fmla="*/ 230670 h 23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3989" h="234205">
                  <a:moveTo>
                    <a:pt x="4721" y="230670"/>
                  </a:moveTo>
                  <a:cubicBezTo>
                    <a:pt x="7652" y="243858"/>
                    <a:pt x="14373" y="216468"/>
                    <a:pt x="17909" y="208689"/>
                  </a:cubicBezTo>
                  <a:cubicBezTo>
                    <a:pt x="32563" y="176451"/>
                    <a:pt x="15712" y="185975"/>
                    <a:pt x="39890" y="177916"/>
                  </a:cubicBezTo>
                  <a:cubicBezTo>
                    <a:pt x="57226" y="160578"/>
                    <a:pt x="47677" y="173144"/>
                    <a:pt x="57475" y="133954"/>
                  </a:cubicBezTo>
                  <a:lnTo>
                    <a:pt x="57475" y="133954"/>
                  </a:lnTo>
                  <a:lnTo>
                    <a:pt x="66267" y="120766"/>
                  </a:lnTo>
                  <a:cubicBezTo>
                    <a:pt x="69198" y="111974"/>
                    <a:pt x="73748" y="103564"/>
                    <a:pt x="75059" y="94389"/>
                  </a:cubicBezTo>
                  <a:cubicBezTo>
                    <a:pt x="80716" y="54792"/>
                    <a:pt x="77751" y="73837"/>
                    <a:pt x="83852" y="37239"/>
                  </a:cubicBezTo>
                  <a:cubicBezTo>
                    <a:pt x="82386" y="25516"/>
                    <a:pt x="87144" y="11040"/>
                    <a:pt x="79455" y="2070"/>
                  </a:cubicBezTo>
                  <a:cubicBezTo>
                    <a:pt x="72542" y="-5995"/>
                    <a:pt x="49374" y="11866"/>
                    <a:pt x="44286" y="15258"/>
                  </a:cubicBezTo>
                  <a:cubicBezTo>
                    <a:pt x="41355" y="19654"/>
                    <a:pt x="37575" y="23590"/>
                    <a:pt x="35494" y="28446"/>
                  </a:cubicBezTo>
                  <a:cubicBezTo>
                    <a:pt x="23342" y="56802"/>
                    <a:pt x="40002" y="37128"/>
                    <a:pt x="22305" y="54823"/>
                  </a:cubicBezTo>
                  <a:cubicBezTo>
                    <a:pt x="11765" y="86446"/>
                    <a:pt x="24553" y="46955"/>
                    <a:pt x="13513" y="85596"/>
                  </a:cubicBezTo>
                  <a:cubicBezTo>
                    <a:pt x="12240" y="90052"/>
                    <a:pt x="10390" y="94329"/>
                    <a:pt x="9117" y="98785"/>
                  </a:cubicBezTo>
                  <a:cubicBezTo>
                    <a:pt x="7457" y="104595"/>
                    <a:pt x="6381" y="110560"/>
                    <a:pt x="4721" y="116370"/>
                  </a:cubicBezTo>
                  <a:cubicBezTo>
                    <a:pt x="3448" y="120826"/>
                    <a:pt x="510" y="124928"/>
                    <a:pt x="325" y="129558"/>
                  </a:cubicBezTo>
                  <a:cubicBezTo>
                    <a:pt x="-963" y="161771"/>
                    <a:pt x="1790" y="217482"/>
                    <a:pt x="4721" y="230670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3496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6414ADD5-4660-444E-8D2A-8D6A9A3C1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HMMs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0E7D395-5ED3-4348-B746-A6F95704E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3920" y="1625069"/>
            <a:ext cx="3096344" cy="432444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F2DB6A9-E62D-DC41-9212-CAAB1292C89E}"/>
              </a:ext>
            </a:extLst>
          </p:cNvPr>
          <p:cNvSpPr txBox="1"/>
          <p:nvPr/>
        </p:nvSpPr>
        <p:spPr>
          <a:xfrm>
            <a:off x="10402065" y="3516570"/>
            <a:ext cx="1231889" cy="4861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DK" sz="2400" dirty="0">
                <a:latin typeface="+mn-lt"/>
              </a:rPr>
              <a:t>SMCs</a:t>
            </a:r>
          </a:p>
        </p:txBody>
      </p:sp>
      <p:pic>
        <p:nvPicPr>
          <p:cNvPr id="17" name="Picture 16" descr="Figure 1">
            <a:extLst>
              <a:ext uri="{FF2B5EF4-FFF2-40B4-BE49-F238E27FC236}">
                <a16:creationId xmlns:a16="http://schemas.microsoft.com/office/drawing/2014/main" id="{6BEF2007-F7AA-0F43-BCD4-965E24D8D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28" y="1320326"/>
            <a:ext cx="4710740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F5AE9B-BEF7-0443-98D1-37AF1FE2B829}"/>
              </a:ext>
            </a:extLst>
          </p:cNvPr>
          <p:cNvSpPr txBox="1"/>
          <p:nvPr/>
        </p:nvSpPr>
        <p:spPr>
          <a:xfrm>
            <a:off x="3703511" y="5760821"/>
            <a:ext cx="1845057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Li and Durbin (2011)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5329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6414ADD5-4660-444E-8D2A-8D6A9A3C1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HMMs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7061A1-B105-B64E-BD6E-B6AD75ACCFDE}"/>
              </a:ext>
            </a:extLst>
          </p:cNvPr>
          <p:cNvGrpSpPr/>
          <p:nvPr/>
        </p:nvGrpSpPr>
        <p:grpSpPr>
          <a:xfrm>
            <a:off x="1701924" y="1556792"/>
            <a:ext cx="4752528" cy="4778504"/>
            <a:chOff x="429683" y="2614321"/>
            <a:chExt cx="2836391" cy="326193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DE69D4A-166D-FA48-8A2A-020B75E0F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29683" y="2614321"/>
              <a:ext cx="1739338" cy="1739338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C0C4E7DD-42E6-704C-B32D-7C1C2AA8B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25839" y="2616713"/>
              <a:ext cx="1739338" cy="1739338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CE47C2B6-6075-044A-9D28-4776D839F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0580" y="4117727"/>
              <a:ext cx="1739338" cy="173933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97B241DF-C580-974D-84A6-8468F5745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26736" y="4136920"/>
              <a:ext cx="1739338" cy="173933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6E9A17-4BDE-CE41-8559-36A4A0E0A362}"/>
                </a:ext>
              </a:extLst>
            </p:cNvPr>
            <p:cNvSpPr txBox="1"/>
            <p:nvPr/>
          </p:nvSpPr>
          <p:spPr>
            <a:xfrm>
              <a:off x="1028393" y="2665743"/>
              <a:ext cx="461203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V0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BD01B7-8185-A349-ACA8-4D988FA1E299}"/>
                </a:ext>
              </a:extLst>
            </p:cNvPr>
            <p:cNvSpPr txBox="1"/>
            <p:nvPr/>
          </p:nvSpPr>
          <p:spPr>
            <a:xfrm>
              <a:off x="2124549" y="2669264"/>
              <a:ext cx="461203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V1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6F2832-C345-CF46-A3D7-B6D4604A902B}"/>
                </a:ext>
              </a:extLst>
            </p:cNvPr>
            <p:cNvSpPr txBox="1"/>
            <p:nvPr/>
          </p:nvSpPr>
          <p:spPr>
            <a:xfrm>
              <a:off x="1028393" y="4167030"/>
              <a:ext cx="461203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V2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4436D1B-765A-144D-9752-966F70090890}"/>
                </a:ext>
              </a:extLst>
            </p:cNvPr>
            <p:cNvSpPr txBox="1"/>
            <p:nvPr/>
          </p:nvSpPr>
          <p:spPr>
            <a:xfrm>
              <a:off x="2124548" y="4189289"/>
              <a:ext cx="461203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V3</a:t>
              </a:r>
            </a:p>
          </p:txBody>
        </p:sp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C0E7D395-5ED3-4348-B746-A6F95704E9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03920" y="1625069"/>
            <a:ext cx="3096344" cy="432444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1662B16-4151-C84F-AE3B-6C50EBDCE9E9}"/>
              </a:ext>
            </a:extLst>
          </p:cNvPr>
          <p:cNvCxnSpPr>
            <a:cxnSpLocks/>
          </p:cNvCxnSpPr>
          <p:nvPr/>
        </p:nvCxnSpPr>
        <p:spPr bwMode="auto">
          <a:xfrm>
            <a:off x="6097869" y="1274896"/>
            <a:ext cx="0" cy="4818400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accent2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CC71572-7DA3-4B41-8FED-DD28609440DD}"/>
              </a:ext>
            </a:extLst>
          </p:cNvPr>
          <p:cNvSpPr txBox="1"/>
          <p:nvPr/>
        </p:nvSpPr>
        <p:spPr>
          <a:xfrm>
            <a:off x="554871" y="3588319"/>
            <a:ext cx="1231889" cy="4861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DK" sz="2400" dirty="0">
                <a:latin typeface="+mn-lt"/>
              </a:rPr>
              <a:t>CoalHMM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2DB6A9-E62D-DC41-9212-CAAB1292C89E}"/>
              </a:ext>
            </a:extLst>
          </p:cNvPr>
          <p:cNvSpPr txBox="1"/>
          <p:nvPr/>
        </p:nvSpPr>
        <p:spPr>
          <a:xfrm>
            <a:off x="10402065" y="3516570"/>
            <a:ext cx="1231889" cy="4861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DK" sz="2400" dirty="0">
                <a:latin typeface="+mn-lt"/>
              </a:rPr>
              <a:t>SMCs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7006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8608D373-56D3-D145-A072-EF681BD79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ILSMC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7586CA4-314E-FA44-A8CA-D8AC26F1C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8108" y="980728"/>
            <a:ext cx="5616624" cy="5616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5CFEFE-9F9B-F246-86AC-3B6C4192D90B}"/>
              </a:ext>
            </a:extLst>
          </p:cNvPr>
          <p:cNvSpPr txBox="1"/>
          <p:nvPr/>
        </p:nvSpPr>
        <p:spPr>
          <a:xfrm>
            <a:off x="1125860" y="3068960"/>
            <a:ext cx="2393125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DK" sz="2800" dirty="0">
                <a:latin typeface="+mn-lt"/>
              </a:rPr>
              <a:t>Extract the ILS information CoalHMM-style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55321F-CE4B-6E44-82DC-53CBE428159A}"/>
              </a:ext>
            </a:extLst>
          </p:cNvPr>
          <p:cNvSpPr txBox="1"/>
          <p:nvPr/>
        </p:nvSpPr>
        <p:spPr>
          <a:xfrm>
            <a:off x="8110636" y="3068960"/>
            <a:ext cx="3240360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DK" sz="2800" dirty="0">
                <a:latin typeface="+mn-lt"/>
              </a:rPr>
              <a:t>Parameterize with discretized time intervals SMC-style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5684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D0EB5AF9-DF39-B44A-9DF7-A0A3CD49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The hidden states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A9D173E-25E0-F241-937E-7679C8A276B5}"/>
              </a:ext>
            </a:extLst>
          </p:cNvPr>
          <p:cNvGrpSpPr/>
          <p:nvPr/>
        </p:nvGrpSpPr>
        <p:grpSpPr>
          <a:xfrm>
            <a:off x="-174232" y="1397151"/>
            <a:ext cx="12537288" cy="3544017"/>
            <a:chOff x="553410" y="1253135"/>
            <a:chExt cx="10600502" cy="299653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FC282287-E416-8843-A4D1-9962B391F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3410" y="1253135"/>
              <a:ext cx="2996530" cy="299653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77B4BFC3-A717-BB49-9096-E739EE62A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51751" y="1253135"/>
              <a:ext cx="2996530" cy="299653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8A97BD1C-ED78-CB41-BD52-FF524E207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50092" y="1253135"/>
              <a:ext cx="2996530" cy="2996530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E916046-A72F-AD47-9FB1-68AD37807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59041" y="1253135"/>
              <a:ext cx="2996530" cy="299653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321A234-4405-6F49-AAC7-60815E294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157382" y="1253135"/>
              <a:ext cx="2996530" cy="299653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72D778-E82C-BD4A-AA9D-B1D7257D7056}"/>
                  </a:ext>
                </a:extLst>
              </p:cNvPr>
              <p:cNvSpPr txBox="1"/>
              <p:nvPr/>
            </p:nvSpPr>
            <p:spPr>
              <a:xfrm>
                <a:off x="1269241" y="1397151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72D778-E82C-BD4A-AA9D-B1D7257D7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241" y="1397151"/>
                <a:ext cx="572016" cy="354200"/>
              </a:xfrm>
              <a:prstGeom prst="rect">
                <a:avLst/>
              </a:prstGeom>
              <a:blipFill>
                <a:blip r:embed="rId14"/>
                <a:stretch>
                  <a:fillRect l="-8696" t="-3448" r="-4348" b="-2069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FD34F1-F1FF-D044-9B37-4A463D3E0109}"/>
                  </a:ext>
                </a:extLst>
              </p:cNvPr>
              <p:cNvSpPr txBox="1"/>
              <p:nvPr/>
            </p:nvSpPr>
            <p:spPr>
              <a:xfrm>
                <a:off x="3514422" y="1427005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FD34F1-F1FF-D044-9B37-4A463D3E0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422" y="1427005"/>
                <a:ext cx="572208" cy="357085"/>
              </a:xfrm>
              <a:prstGeom prst="rect">
                <a:avLst/>
              </a:prstGeom>
              <a:blipFill>
                <a:blip r:embed="rId15"/>
                <a:stretch>
                  <a:fillRect l="-10870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213D52-E3A2-4C4B-90A7-8540277482FA}"/>
                  </a:ext>
                </a:extLst>
              </p:cNvPr>
              <p:cNvSpPr txBox="1"/>
              <p:nvPr/>
            </p:nvSpPr>
            <p:spPr>
              <a:xfrm>
                <a:off x="5749215" y="1422135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213D52-E3A2-4C4B-90A7-854027748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215" y="1422135"/>
                <a:ext cx="572208" cy="357085"/>
              </a:xfrm>
              <a:prstGeom prst="rect">
                <a:avLst/>
              </a:prstGeom>
              <a:blipFill>
                <a:blip r:embed="rId16"/>
                <a:stretch>
                  <a:fillRect l="-10870" t="-3333" r="-4348" b="-1333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C1B3CF-0891-DE48-9DEC-29D26EB63715}"/>
                  </a:ext>
                </a:extLst>
              </p:cNvPr>
              <p:cNvSpPr txBox="1"/>
              <p:nvPr/>
            </p:nvSpPr>
            <p:spPr>
              <a:xfrm>
                <a:off x="8034981" y="1428839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C1B3CF-0891-DE48-9DEC-29D26EB63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4981" y="1428839"/>
                <a:ext cx="572208" cy="357085"/>
              </a:xfrm>
              <a:prstGeom prst="rect">
                <a:avLst/>
              </a:prstGeom>
              <a:blipFill>
                <a:blip r:embed="rId17"/>
                <a:stretch>
                  <a:fillRect l="-10870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AE72AA1-53EF-664A-87F0-1B9245D16B19}"/>
              </a:ext>
            </a:extLst>
          </p:cNvPr>
          <p:cNvSpPr txBox="1"/>
          <p:nvPr/>
        </p:nvSpPr>
        <p:spPr>
          <a:xfrm>
            <a:off x="800501" y="3541599"/>
            <a:ext cx="80150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B750E9-BC1F-7A49-9E6E-A04A2C4A460A}"/>
              </a:ext>
            </a:extLst>
          </p:cNvPr>
          <p:cNvSpPr txBox="1"/>
          <p:nvPr/>
        </p:nvSpPr>
        <p:spPr>
          <a:xfrm>
            <a:off x="800501" y="3332608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D2F75E-AAB5-E740-948C-DC3C452B72F1}"/>
              </a:ext>
            </a:extLst>
          </p:cNvPr>
          <p:cNvSpPr txBox="1"/>
          <p:nvPr/>
        </p:nvSpPr>
        <p:spPr>
          <a:xfrm>
            <a:off x="800501" y="3081442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3E6E0C-DD1F-DB4A-ABD3-114BB521DF12}"/>
              </a:ext>
            </a:extLst>
          </p:cNvPr>
          <p:cNvSpPr txBox="1"/>
          <p:nvPr/>
        </p:nvSpPr>
        <p:spPr>
          <a:xfrm>
            <a:off x="800500" y="2804168"/>
            <a:ext cx="80150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6393EF-8BC3-D040-8F23-75DD90B7436E}"/>
              </a:ext>
            </a:extLst>
          </p:cNvPr>
          <p:cNvSpPr txBox="1"/>
          <p:nvPr/>
        </p:nvSpPr>
        <p:spPr>
          <a:xfrm>
            <a:off x="796252" y="2498947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078955-E4A9-6645-A97E-26273D16065C}"/>
              </a:ext>
            </a:extLst>
          </p:cNvPr>
          <p:cNvSpPr txBox="1"/>
          <p:nvPr/>
        </p:nvSpPr>
        <p:spPr>
          <a:xfrm>
            <a:off x="796252" y="2091885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80B03B-7C26-774F-BB32-84CBD2FFA054}"/>
              </a:ext>
            </a:extLst>
          </p:cNvPr>
          <p:cNvSpPr txBox="1"/>
          <p:nvPr/>
        </p:nvSpPr>
        <p:spPr>
          <a:xfrm>
            <a:off x="3075438" y="3541599"/>
            <a:ext cx="80150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B06EFC-7E2E-5F43-893E-6877AAFE01FB}"/>
              </a:ext>
            </a:extLst>
          </p:cNvPr>
          <p:cNvSpPr txBox="1"/>
          <p:nvPr/>
        </p:nvSpPr>
        <p:spPr>
          <a:xfrm>
            <a:off x="3075438" y="3332608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3ED407-9F51-DC48-BE84-DFD4BF9CFB98}"/>
              </a:ext>
            </a:extLst>
          </p:cNvPr>
          <p:cNvSpPr txBox="1"/>
          <p:nvPr/>
        </p:nvSpPr>
        <p:spPr>
          <a:xfrm>
            <a:off x="3075438" y="3081442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54988B-E5F0-5148-AA4B-8FAC6464B607}"/>
              </a:ext>
            </a:extLst>
          </p:cNvPr>
          <p:cNvSpPr txBox="1"/>
          <p:nvPr/>
        </p:nvSpPr>
        <p:spPr>
          <a:xfrm>
            <a:off x="3075437" y="2804168"/>
            <a:ext cx="80150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FD2D5B-C7B5-6F4E-A1E6-A43517F00DDE}"/>
              </a:ext>
            </a:extLst>
          </p:cNvPr>
          <p:cNvSpPr txBox="1"/>
          <p:nvPr/>
        </p:nvSpPr>
        <p:spPr>
          <a:xfrm>
            <a:off x="3071189" y="2498947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DEDAEF-6248-6B41-8B2F-7F92028D2C5D}"/>
              </a:ext>
            </a:extLst>
          </p:cNvPr>
          <p:cNvSpPr txBox="1"/>
          <p:nvPr/>
        </p:nvSpPr>
        <p:spPr>
          <a:xfrm>
            <a:off x="3071189" y="2091885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D8CC98-9724-A444-BE5D-D761A3572F9F}"/>
              </a:ext>
            </a:extLst>
          </p:cNvPr>
          <p:cNvSpPr txBox="1"/>
          <p:nvPr/>
        </p:nvSpPr>
        <p:spPr>
          <a:xfrm>
            <a:off x="5320619" y="3541599"/>
            <a:ext cx="80150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46A5E6-8F55-C84D-AD84-EDC462859284}"/>
              </a:ext>
            </a:extLst>
          </p:cNvPr>
          <p:cNvSpPr txBox="1"/>
          <p:nvPr/>
        </p:nvSpPr>
        <p:spPr>
          <a:xfrm>
            <a:off x="5320619" y="3332608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3378DB-3B84-6847-88EB-02D5D3DCEC3C}"/>
              </a:ext>
            </a:extLst>
          </p:cNvPr>
          <p:cNvSpPr txBox="1"/>
          <p:nvPr/>
        </p:nvSpPr>
        <p:spPr>
          <a:xfrm>
            <a:off x="5320619" y="3081442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1CE81F-F73E-D143-ACEC-C556F2EFA367}"/>
              </a:ext>
            </a:extLst>
          </p:cNvPr>
          <p:cNvSpPr txBox="1"/>
          <p:nvPr/>
        </p:nvSpPr>
        <p:spPr>
          <a:xfrm>
            <a:off x="5320618" y="2804168"/>
            <a:ext cx="80150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425B60-08A1-D14E-B039-C6560829C5C4}"/>
              </a:ext>
            </a:extLst>
          </p:cNvPr>
          <p:cNvSpPr txBox="1"/>
          <p:nvPr/>
        </p:nvSpPr>
        <p:spPr>
          <a:xfrm>
            <a:off x="5316370" y="2498947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058FDC-6F4C-8B45-9254-BA339F9F531B}"/>
              </a:ext>
            </a:extLst>
          </p:cNvPr>
          <p:cNvSpPr txBox="1"/>
          <p:nvPr/>
        </p:nvSpPr>
        <p:spPr>
          <a:xfrm>
            <a:off x="5316370" y="2091885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4E5182-75A2-4246-99B6-3613574C9F16}"/>
              </a:ext>
            </a:extLst>
          </p:cNvPr>
          <p:cNvSpPr txBox="1"/>
          <p:nvPr/>
        </p:nvSpPr>
        <p:spPr>
          <a:xfrm>
            <a:off x="7585654" y="3537480"/>
            <a:ext cx="80150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B8F172-69E3-7E4D-ABB4-7B5ED57FDFC7}"/>
              </a:ext>
            </a:extLst>
          </p:cNvPr>
          <p:cNvSpPr txBox="1"/>
          <p:nvPr/>
        </p:nvSpPr>
        <p:spPr>
          <a:xfrm>
            <a:off x="7585654" y="3328489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C37026-3548-7745-9689-FD48918CEDE8}"/>
              </a:ext>
            </a:extLst>
          </p:cNvPr>
          <p:cNvSpPr txBox="1"/>
          <p:nvPr/>
        </p:nvSpPr>
        <p:spPr>
          <a:xfrm>
            <a:off x="7585654" y="3077323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069DDD-E3AC-F045-A3CD-E4E77F2B618A}"/>
              </a:ext>
            </a:extLst>
          </p:cNvPr>
          <p:cNvSpPr txBox="1"/>
          <p:nvPr/>
        </p:nvSpPr>
        <p:spPr>
          <a:xfrm>
            <a:off x="7585653" y="2800049"/>
            <a:ext cx="80150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5A9529-31FE-084E-A67D-0532633C6EEC}"/>
              </a:ext>
            </a:extLst>
          </p:cNvPr>
          <p:cNvSpPr txBox="1"/>
          <p:nvPr/>
        </p:nvSpPr>
        <p:spPr>
          <a:xfrm>
            <a:off x="7581405" y="2494828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F036DA5-B470-2247-9024-7A6C65A8F4D0}"/>
              </a:ext>
            </a:extLst>
          </p:cNvPr>
          <p:cNvSpPr txBox="1"/>
          <p:nvPr/>
        </p:nvSpPr>
        <p:spPr>
          <a:xfrm>
            <a:off x="7581405" y="2087766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E2A9DC-BC2D-124A-98D1-939CF6102833}"/>
              </a:ext>
            </a:extLst>
          </p:cNvPr>
          <p:cNvSpPr txBox="1"/>
          <p:nvPr/>
        </p:nvSpPr>
        <p:spPr>
          <a:xfrm>
            <a:off x="9838828" y="3537480"/>
            <a:ext cx="80150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90C6A4-211D-2C48-9505-8C9A3D893636}"/>
              </a:ext>
            </a:extLst>
          </p:cNvPr>
          <p:cNvSpPr txBox="1"/>
          <p:nvPr/>
        </p:nvSpPr>
        <p:spPr>
          <a:xfrm>
            <a:off x="9838828" y="3328489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29E7C36-7E05-AC40-9927-31B1182D65FA}"/>
              </a:ext>
            </a:extLst>
          </p:cNvPr>
          <p:cNvSpPr txBox="1"/>
          <p:nvPr/>
        </p:nvSpPr>
        <p:spPr>
          <a:xfrm>
            <a:off x="9838828" y="3077323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20B4395-0AF1-A94A-AE86-56825AADB136}"/>
              </a:ext>
            </a:extLst>
          </p:cNvPr>
          <p:cNvSpPr txBox="1"/>
          <p:nvPr/>
        </p:nvSpPr>
        <p:spPr>
          <a:xfrm>
            <a:off x="9838827" y="2800049"/>
            <a:ext cx="80150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CB5E5AD-E316-8A47-AF10-3D7D3B4438B4}"/>
              </a:ext>
            </a:extLst>
          </p:cNvPr>
          <p:cNvSpPr txBox="1"/>
          <p:nvPr/>
        </p:nvSpPr>
        <p:spPr>
          <a:xfrm>
            <a:off x="9834579" y="2494828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CF71833-FA56-9745-906F-A05CDBC01C22}"/>
              </a:ext>
            </a:extLst>
          </p:cNvPr>
          <p:cNvSpPr txBox="1"/>
          <p:nvPr/>
        </p:nvSpPr>
        <p:spPr>
          <a:xfrm>
            <a:off x="9834579" y="2087766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45DB186-31B5-BD4C-AC83-8A9CA5A0BFF4}"/>
                  </a:ext>
                </a:extLst>
              </p:cNvPr>
              <p:cNvSpPr txBox="1"/>
              <p:nvPr/>
            </p:nvSpPr>
            <p:spPr>
              <a:xfrm>
                <a:off x="10290154" y="1428839"/>
                <a:ext cx="584839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45DB186-31B5-BD4C-AC83-8A9CA5A0B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0154" y="1428839"/>
                <a:ext cx="584839" cy="354200"/>
              </a:xfrm>
              <a:prstGeom prst="rect">
                <a:avLst/>
              </a:prstGeom>
              <a:blipFill>
                <a:blip r:embed="rId18"/>
                <a:stretch>
                  <a:fillRect l="-10638" t="-3448" r="-212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92B30BE-D27A-304B-B9B0-F46AD64C915A}"/>
                  </a:ext>
                </a:extLst>
              </p:cNvPr>
              <p:cNvSpPr txBox="1"/>
              <p:nvPr/>
            </p:nvSpPr>
            <p:spPr>
              <a:xfrm>
                <a:off x="397271" y="5230482"/>
                <a:ext cx="2387448" cy="573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sSup>
                            <m:sSupPr>
                              <m:ctrlPr>
                                <a:rPr lang="da-DK" sz="2400" b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st</m:t>
                              </m:r>
                            </m:sup>
                          </m:sSup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coal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shallow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sSup>
                            <m:sSupPr>
                              <m:ctrlPr>
                                <a:rPr lang="da-DK" sz="2400" b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nd</m:t>
                              </m:r>
                            </m:sup>
                          </m:sSup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coal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deep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92B30BE-D27A-304B-B9B0-F46AD64C9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71" y="5230482"/>
                <a:ext cx="2387448" cy="573811"/>
              </a:xfrm>
              <a:prstGeom prst="rect">
                <a:avLst/>
              </a:prstGeom>
              <a:blipFill>
                <a:blip r:embed="rId19"/>
                <a:stretch>
                  <a:fillRect l="-1058" t="-2174" b="-21739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41437B5F-DADD-274F-9892-AC54C6DB1ADB}"/>
              </a:ext>
            </a:extLst>
          </p:cNvPr>
          <p:cNvSpPr txBox="1"/>
          <p:nvPr/>
        </p:nvSpPr>
        <p:spPr>
          <a:xfrm rot="16200000">
            <a:off x="336130" y="2404287"/>
            <a:ext cx="405560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Deep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AE7640F-01BA-EA40-85DF-AD2BB1312561}"/>
              </a:ext>
            </a:extLst>
          </p:cNvPr>
          <p:cNvSpPr txBox="1"/>
          <p:nvPr/>
        </p:nvSpPr>
        <p:spPr>
          <a:xfrm rot="16200000">
            <a:off x="231935" y="3253741"/>
            <a:ext cx="613951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Shallow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E40D124-E02B-C84D-B054-90B6F5606A45}"/>
              </a:ext>
            </a:extLst>
          </p:cNvPr>
          <p:cNvSpPr txBox="1"/>
          <p:nvPr/>
        </p:nvSpPr>
        <p:spPr>
          <a:xfrm rot="16200000">
            <a:off x="2621437" y="2404287"/>
            <a:ext cx="405560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Deep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4EF1312-8EE1-6A40-AA73-A22E25667EC2}"/>
              </a:ext>
            </a:extLst>
          </p:cNvPr>
          <p:cNvSpPr txBox="1"/>
          <p:nvPr/>
        </p:nvSpPr>
        <p:spPr>
          <a:xfrm rot="16200000">
            <a:off x="2517242" y="3253741"/>
            <a:ext cx="613951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Shallow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D27FFB1-9209-4B42-8D5B-7C51732D6714}"/>
              </a:ext>
            </a:extLst>
          </p:cNvPr>
          <p:cNvSpPr txBox="1"/>
          <p:nvPr/>
        </p:nvSpPr>
        <p:spPr>
          <a:xfrm rot="16200000">
            <a:off x="4848850" y="2404288"/>
            <a:ext cx="405560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Deep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C5227C7-9AB7-6441-9723-A087BF18C88F}"/>
              </a:ext>
            </a:extLst>
          </p:cNvPr>
          <p:cNvSpPr txBox="1"/>
          <p:nvPr/>
        </p:nvSpPr>
        <p:spPr>
          <a:xfrm rot="16200000">
            <a:off x="4744655" y="3253742"/>
            <a:ext cx="613951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Shallow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B42E333-3656-1940-9ABF-C3B3625EF201}"/>
              </a:ext>
            </a:extLst>
          </p:cNvPr>
          <p:cNvSpPr txBox="1"/>
          <p:nvPr/>
        </p:nvSpPr>
        <p:spPr>
          <a:xfrm rot="16200000">
            <a:off x="7108259" y="2404286"/>
            <a:ext cx="405560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Deep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A19B799-4410-4C42-A4D8-29759F665CAC}"/>
              </a:ext>
            </a:extLst>
          </p:cNvPr>
          <p:cNvSpPr txBox="1"/>
          <p:nvPr/>
        </p:nvSpPr>
        <p:spPr>
          <a:xfrm rot="16200000">
            <a:off x="7004064" y="3253740"/>
            <a:ext cx="613951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Shallow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C028712-423B-FC47-B637-0BBF011997F5}"/>
              </a:ext>
            </a:extLst>
          </p:cNvPr>
          <p:cNvSpPr txBox="1"/>
          <p:nvPr/>
        </p:nvSpPr>
        <p:spPr>
          <a:xfrm rot="16200000">
            <a:off x="9357185" y="2404285"/>
            <a:ext cx="405560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Deep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A503E69-7756-E348-8084-486FA995DC74}"/>
              </a:ext>
            </a:extLst>
          </p:cNvPr>
          <p:cNvSpPr txBox="1"/>
          <p:nvPr/>
        </p:nvSpPr>
        <p:spPr>
          <a:xfrm rot="16200000">
            <a:off x="9252990" y="3253739"/>
            <a:ext cx="613951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Shallow</a:t>
            </a:r>
          </a:p>
        </p:txBody>
      </p:sp>
      <p:sp>
        <p:nvSpPr>
          <p:cNvPr id="57" name="Right Brace 56">
            <a:extLst>
              <a:ext uri="{FF2B5EF4-FFF2-40B4-BE49-F238E27FC236}">
                <a16:creationId xmlns:a16="http://schemas.microsoft.com/office/drawing/2014/main" id="{DC641A03-16BB-C742-B199-291355632EA7}"/>
              </a:ext>
            </a:extLst>
          </p:cNvPr>
          <p:cNvSpPr/>
          <p:nvPr/>
        </p:nvSpPr>
        <p:spPr bwMode="auto">
          <a:xfrm rot="5400000">
            <a:off x="1345214" y="3798419"/>
            <a:ext cx="458156" cy="2031023"/>
          </a:xfrm>
          <a:prstGeom prst="rightBrace">
            <a:avLst>
              <a:gd name="adj1" fmla="val 87500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58" name="Right Brace 57">
            <a:extLst>
              <a:ext uri="{FF2B5EF4-FFF2-40B4-BE49-F238E27FC236}">
                <a16:creationId xmlns:a16="http://schemas.microsoft.com/office/drawing/2014/main" id="{4CA981F1-D60D-1048-9D97-57751A1D45F7}"/>
              </a:ext>
            </a:extLst>
          </p:cNvPr>
          <p:cNvSpPr/>
          <p:nvPr/>
        </p:nvSpPr>
        <p:spPr bwMode="auto">
          <a:xfrm rot="5400000">
            <a:off x="7017708" y="491894"/>
            <a:ext cx="458157" cy="8640468"/>
          </a:xfrm>
          <a:prstGeom prst="rightBrace">
            <a:avLst>
              <a:gd name="adj1" fmla="val 87500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9D9B1F4-0539-C448-A257-DD7A0E8947B9}"/>
                  </a:ext>
                </a:extLst>
              </p:cNvPr>
              <p:cNvSpPr txBox="1"/>
              <p:nvPr/>
            </p:nvSpPr>
            <p:spPr>
              <a:xfrm>
                <a:off x="6053062" y="5230482"/>
                <a:ext cx="2126031" cy="5763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sSup>
                            <m:sSupPr>
                              <m:ctrlPr>
                                <a:rPr lang="da-DK" sz="2400" b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st</m:t>
                              </m:r>
                            </m:sup>
                          </m:sSup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coal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deep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sSup>
                            <m:sSupPr>
                              <m:ctrlPr>
                                <a:rPr lang="da-DK" sz="2400" b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nd</m:t>
                              </m:r>
                            </m:sup>
                          </m:sSup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coal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deep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9D9B1F4-0539-C448-A257-DD7A0E894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062" y="5230482"/>
                <a:ext cx="2126031" cy="576376"/>
              </a:xfrm>
              <a:prstGeom prst="rect">
                <a:avLst/>
              </a:prstGeom>
              <a:blipFill>
                <a:blip r:embed="rId20"/>
                <a:stretch>
                  <a:fillRect l="-2367" t="-2128" r="-1775" b="-19149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77840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9AE3A83-C096-3E48-81D0-78058BB7B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The CTMCs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C1A20EA-0170-014F-9AEB-A618AEC76F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6100" y="692696"/>
            <a:ext cx="5616624" cy="5616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B38C78-ED7B-D14D-AC7B-8D324EEFD0E1}"/>
              </a:ext>
            </a:extLst>
          </p:cNvPr>
          <p:cNvSpPr txBox="1"/>
          <p:nvPr/>
        </p:nvSpPr>
        <p:spPr>
          <a:xfrm>
            <a:off x="3322104" y="4419458"/>
            <a:ext cx="1656184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One-sequence CTMC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AC8911-9C62-5845-8023-068930238CF5}"/>
              </a:ext>
            </a:extLst>
          </p:cNvPr>
          <p:cNvSpPr txBox="1"/>
          <p:nvPr/>
        </p:nvSpPr>
        <p:spPr>
          <a:xfrm>
            <a:off x="7696687" y="4833388"/>
            <a:ext cx="1629466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One-sequence CTMC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63D34-5B0A-FD4E-AD1D-11A270399A24}"/>
              </a:ext>
            </a:extLst>
          </p:cNvPr>
          <p:cNvSpPr txBox="1"/>
          <p:nvPr/>
        </p:nvSpPr>
        <p:spPr>
          <a:xfrm>
            <a:off x="7750596" y="3960117"/>
            <a:ext cx="1584176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One-sequence CTMC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2766B2-B426-4047-AF21-A0BA0152FA50}"/>
              </a:ext>
            </a:extLst>
          </p:cNvPr>
          <p:cNvSpPr txBox="1"/>
          <p:nvPr/>
        </p:nvSpPr>
        <p:spPr>
          <a:xfrm>
            <a:off x="2998067" y="3347083"/>
            <a:ext cx="1440161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Two-sequence CTMC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83634D-70E3-1A45-AB4F-53F8DC7B0727}"/>
              </a:ext>
            </a:extLst>
          </p:cNvPr>
          <p:cNvSpPr txBox="1"/>
          <p:nvPr/>
        </p:nvSpPr>
        <p:spPr>
          <a:xfrm>
            <a:off x="7534572" y="1980129"/>
            <a:ext cx="1584176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Three-sequence CTMC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F1D49A-05F7-E249-A392-F288EBC70788}"/>
              </a:ext>
            </a:extLst>
          </p:cNvPr>
          <p:cNvCxnSpPr>
            <a:cxnSpLocks/>
          </p:cNvCxnSpPr>
          <p:nvPr/>
        </p:nvCxnSpPr>
        <p:spPr bwMode="auto">
          <a:xfrm>
            <a:off x="3718148" y="3672085"/>
            <a:ext cx="1800200" cy="260971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A38B27E-BD29-3741-8E36-424AF3A0E982}"/>
              </a:ext>
            </a:extLst>
          </p:cNvPr>
          <p:cNvCxnSpPr>
            <a:cxnSpLocks/>
          </p:cNvCxnSpPr>
          <p:nvPr/>
        </p:nvCxnSpPr>
        <p:spPr bwMode="auto">
          <a:xfrm>
            <a:off x="4087001" y="4725144"/>
            <a:ext cx="1179513" cy="288032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103EF3-5355-C34A-A423-6C97E952EBAA}"/>
              </a:ext>
            </a:extLst>
          </p:cNvPr>
          <p:cNvCxnSpPr>
            <a:cxnSpLocks/>
          </p:cNvCxnSpPr>
          <p:nvPr/>
        </p:nvCxnSpPr>
        <p:spPr bwMode="auto">
          <a:xfrm flipH="1">
            <a:off x="6175991" y="5067298"/>
            <a:ext cx="1358581" cy="0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4BD0146-5AA4-BA41-BB71-C33B62578611}"/>
              </a:ext>
            </a:extLst>
          </p:cNvPr>
          <p:cNvCxnSpPr>
            <a:cxnSpLocks/>
          </p:cNvCxnSpPr>
          <p:nvPr/>
        </p:nvCxnSpPr>
        <p:spPr bwMode="auto">
          <a:xfrm flipH="1">
            <a:off x="6801744" y="4194027"/>
            <a:ext cx="894943" cy="175433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7AF9D7-81D1-FE41-AE71-0024175DD45C}"/>
              </a:ext>
            </a:extLst>
          </p:cNvPr>
          <p:cNvCxnSpPr>
            <a:cxnSpLocks/>
          </p:cNvCxnSpPr>
          <p:nvPr/>
        </p:nvCxnSpPr>
        <p:spPr bwMode="auto">
          <a:xfrm flipH="1">
            <a:off x="5973458" y="2195689"/>
            <a:ext cx="1489106" cy="447988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4" name="Picture 2">
            <a:extLst>
              <a:ext uri="{FF2B5EF4-FFF2-40B4-BE49-F238E27FC236}">
                <a16:creationId xmlns:a16="http://schemas.microsoft.com/office/drawing/2014/main" id="{9462E155-83BA-C843-98CF-F857409A4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6865868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5EEC40DE-7815-6B44-8EE0-0C5A6CC2B5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4798767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8747FA80-7443-6649-A715-663EF57F55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6022903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80953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08FA2FE4-BBC0-7348-97EE-2B97C6375560}"/>
              </a:ext>
            </a:extLst>
          </p:cNvPr>
          <p:cNvSpPr/>
          <p:nvPr/>
        </p:nvSpPr>
        <p:spPr bwMode="auto">
          <a:xfrm>
            <a:off x="9911817" y="3224831"/>
            <a:ext cx="1116824" cy="2233648"/>
          </a:xfrm>
          <a:custGeom>
            <a:avLst/>
            <a:gdLst>
              <a:gd name="connsiteX0" fmla="*/ 558412 w 1116824"/>
              <a:gd name="connsiteY0" fmla="*/ 2233648 h 2233648"/>
              <a:gd name="connsiteX1" fmla="*/ 1116824 w 1116824"/>
              <a:gd name="connsiteY1" fmla="*/ 2233648 h 2233648"/>
              <a:gd name="connsiteX2" fmla="*/ 565392 w 1116824"/>
              <a:gd name="connsiteY2" fmla="*/ 0 h 2233648"/>
              <a:gd name="connsiteX3" fmla="*/ 0 w 1116824"/>
              <a:gd name="connsiteY3" fmla="*/ 0 h 2233648"/>
              <a:gd name="connsiteX4" fmla="*/ 558412 w 1116824"/>
              <a:gd name="connsiteY4" fmla="*/ 2233648 h 223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824" h="2233648">
                <a:moveTo>
                  <a:pt x="558412" y="2233648"/>
                </a:moveTo>
                <a:lnTo>
                  <a:pt x="1116824" y="2233648"/>
                </a:lnTo>
                <a:lnTo>
                  <a:pt x="565392" y="0"/>
                </a:lnTo>
                <a:lnTo>
                  <a:pt x="0" y="0"/>
                </a:lnTo>
                <a:lnTo>
                  <a:pt x="558412" y="223364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E36654D2-6E80-944C-BC57-C9C7A9A35AC4}"/>
              </a:ext>
            </a:extLst>
          </p:cNvPr>
          <p:cNvSpPr/>
          <p:nvPr/>
        </p:nvSpPr>
        <p:spPr bwMode="auto">
          <a:xfrm>
            <a:off x="9343505" y="4350327"/>
            <a:ext cx="847899" cy="1108364"/>
          </a:xfrm>
          <a:custGeom>
            <a:avLst/>
            <a:gdLst>
              <a:gd name="connsiteX0" fmla="*/ 0 w 847899"/>
              <a:gd name="connsiteY0" fmla="*/ 0 h 1108364"/>
              <a:gd name="connsiteX1" fmla="*/ 282633 w 847899"/>
              <a:gd name="connsiteY1" fmla="*/ 1108364 h 1108364"/>
              <a:gd name="connsiteX2" fmla="*/ 847899 w 847899"/>
              <a:gd name="connsiteY2" fmla="*/ 1108364 h 1108364"/>
              <a:gd name="connsiteX3" fmla="*/ 565266 w 847899"/>
              <a:gd name="connsiteY3" fmla="*/ 0 h 1108364"/>
              <a:gd name="connsiteX4" fmla="*/ 0 w 847899"/>
              <a:gd name="connsiteY4" fmla="*/ 0 h 110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7899" h="1108364">
                <a:moveTo>
                  <a:pt x="0" y="0"/>
                </a:moveTo>
                <a:lnTo>
                  <a:pt x="282633" y="1108364"/>
                </a:lnTo>
                <a:lnTo>
                  <a:pt x="847899" y="1108364"/>
                </a:lnTo>
                <a:lnTo>
                  <a:pt x="56526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F92B8AC-4D0D-564A-9AE1-20FA5C3ACABC}"/>
              </a:ext>
            </a:extLst>
          </p:cNvPr>
          <p:cNvSpPr/>
          <p:nvPr/>
        </p:nvSpPr>
        <p:spPr bwMode="auto">
          <a:xfrm>
            <a:off x="8512139" y="4340831"/>
            <a:ext cx="837344" cy="1125021"/>
          </a:xfrm>
          <a:custGeom>
            <a:avLst/>
            <a:gdLst>
              <a:gd name="connsiteX0" fmla="*/ 0 w 837344"/>
              <a:gd name="connsiteY0" fmla="*/ 1119884 h 1125021"/>
              <a:gd name="connsiteX1" fmla="*/ 277403 w 837344"/>
              <a:gd name="connsiteY1" fmla="*/ 5138 h 1125021"/>
              <a:gd name="connsiteX2" fmla="*/ 837344 w 837344"/>
              <a:gd name="connsiteY2" fmla="*/ 0 h 1125021"/>
              <a:gd name="connsiteX3" fmla="*/ 554805 w 837344"/>
              <a:gd name="connsiteY3" fmla="*/ 1125021 h 1125021"/>
              <a:gd name="connsiteX4" fmla="*/ 0 w 837344"/>
              <a:gd name="connsiteY4" fmla="*/ 1119884 h 112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7344" h="1125021">
                <a:moveTo>
                  <a:pt x="0" y="1119884"/>
                </a:moveTo>
                <a:lnTo>
                  <a:pt x="277403" y="5138"/>
                </a:lnTo>
                <a:lnTo>
                  <a:pt x="837344" y="0"/>
                </a:lnTo>
                <a:lnTo>
                  <a:pt x="554805" y="1125021"/>
                </a:lnTo>
                <a:lnTo>
                  <a:pt x="0" y="1119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ED211AB-2911-7244-9307-4DF02DF3E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3A44843-173B-E347-92E4-9B7D8252FB24}"/>
              </a:ext>
            </a:extLst>
          </p:cNvPr>
          <p:cNvGrpSpPr/>
          <p:nvPr/>
        </p:nvGrpSpPr>
        <p:grpSpPr>
          <a:xfrm>
            <a:off x="1650626" y="2618910"/>
            <a:ext cx="2909479" cy="1620180"/>
            <a:chOff x="2356160" y="2618910"/>
            <a:chExt cx="2909479" cy="162018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5EF29241-4E1E-A14E-B76B-F917456ABA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6100" y="2618910"/>
              <a:ext cx="1080120" cy="1620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Arc 7">
              <a:extLst>
                <a:ext uri="{FF2B5EF4-FFF2-40B4-BE49-F238E27FC236}">
                  <a16:creationId xmlns:a16="http://schemas.microsoft.com/office/drawing/2014/main" id="{E9E69C93-203F-FB44-B350-46F09D4B449F}"/>
                </a:ext>
              </a:extLst>
            </p:cNvPr>
            <p:cNvSpPr/>
            <p:nvPr/>
          </p:nvSpPr>
          <p:spPr bwMode="auto">
            <a:xfrm>
              <a:off x="4006180" y="3000654"/>
              <a:ext cx="914400" cy="914400"/>
            </a:xfrm>
            <a:prstGeom prst="arc">
              <a:avLst>
                <a:gd name="adj1" fmla="val 16200000"/>
                <a:gd name="adj2" fmla="val 5390083"/>
              </a:avLst>
            </a:prstGeom>
            <a:noFill/>
            <a:ln w="57150" cap="flat" cmpd="sng" algn="ctr">
              <a:solidFill>
                <a:srgbClr val="0433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05C49738-2728-2648-86BA-52BD6589C3EA}"/>
                </a:ext>
              </a:extLst>
            </p:cNvPr>
            <p:cNvSpPr/>
            <p:nvPr/>
          </p:nvSpPr>
          <p:spPr bwMode="auto">
            <a:xfrm rot="10800000">
              <a:off x="2731740" y="3034566"/>
              <a:ext cx="914400" cy="914400"/>
            </a:xfrm>
            <a:prstGeom prst="arc">
              <a:avLst>
                <a:gd name="adj1" fmla="val 16200000"/>
                <a:gd name="adj2" fmla="val 5390083"/>
              </a:avLst>
            </a:prstGeom>
            <a:noFill/>
            <a:ln w="57150" cap="flat" cmpd="sng" algn="ctr">
              <a:solidFill>
                <a:srgbClr val="FF24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81A2CF-8A00-8B4E-A51B-018E3F406724}"/>
                </a:ext>
              </a:extLst>
            </p:cNvPr>
            <p:cNvSpPr txBox="1"/>
            <p:nvPr/>
          </p:nvSpPr>
          <p:spPr>
            <a:xfrm>
              <a:off x="5026791" y="3340899"/>
              <a:ext cx="238848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1R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0A24F9-A52D-0D4A-96C9-9FE27FC15383}"/>
                </a:ext>
              </a:extLst>
            </p:cNvPr>
            <p:cNvSpPr txBox="1"/>
            <p:nvPr/>
          </p:nvSpPr>
          <p:spPr>
            <a:xfrm>
              <a:off x="2356160" y="3340899"/>
              <a:ext cx="267702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1C</a:t>
              </a:r>
            </a:p>
          </p:txBody>
        </p:sp>
      </p:grpSp>
      <p:pic>
        <p:nvPicPr>
          <p:cNvPr id="12" name="Picture 2">
            <a:extLst>
              <a:ext uri="{FF2B5EF4-FFF2-40B4-BE49-F238E27FC236}">
                <a16:creationId xmlns:a16="http://schemas.microsoft.com/office/drawing/2014/main" id="{35E5A0BF-CEC5-A942-8E3C-32E1960F7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54FF53C7-3401-D747-B785-3746210A56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1C8C3651-5514-E943-B66C-365BEB0DDC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26FDEE3-08AF-FD45-AA4E-D5D860A176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65972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56686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897</Words>
  <Application>Microsoft Macintosh PowerPoint</Application>
  <PresentationFormat>Custom</PresentationFormat>
  <Paragraphs>237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Cambria Math</vt:lpstr>
      <vt:lpstr>Calibri</vt:lpstr>
      <vt:lpstr>Arial</vt:lpstr>
      <vt:lpstr>AU Passata</vt:lpstr>
      <vt:lpstr>AU Passata Light</vt:lpstr>
      <vt:lpstr>Trebuchet MS</vt:lpstr>
      <vt:lpstr>Georgia</vt:lpstr>
      <vt:lpstr>AU Peto</vt:lpstr>
      <vt:lpstr>Wingdings 3</vt:lpstr>
      <vt:lpstr>AU 16:9</vt:lpstr>
      <vt:lpstr>ILSMC: a phylogenetically aware SMC to infer the evolutionary history of species</vt:lpstr>
      <vt:lpstr>Overview</vt:lpstr>
      <vt:lpstr>Incomplete lineage sorting (ILS)</vt:lpstr>
      <vt:lpstr>HMMs</vt:lpstr>
      <vt:lpstr>HMMs</vt:lpstr>
      <vt:lpstr>ILSMC</vt:lpstr>
      <vt:lpstr>The hidden states</vt:lpstr>
      <vt:lpstr>The CTMCs</vt:lpstr>
      <vt:lpstr>The CTMCs</vt:lpstr>
      <vt:lpstr>The CTMCs</vt:lpstr>
      <vt:lpstr>The CTMCs</vt:lpstr>
      <vt:lpstr>The CTMCs</vt:lpstr>
      <vt:lpstr>The CTMCs</vt:lpstr>
      <vt:lpstr>The transition probability matrix</vt:lpstr>
      <vt:lpstr>The transition probability matrix</vt:lpstr>
      <vt:lpstr>Simulating from the model</vt:lpstr>
      <vt:lpstr>Simulating from the model</vt:lpstr>
      <vt:lpstr>Simulating from the model</vt:lpstr>
      <vt:lpstr>Discussion</vt:lpstr>
      <vt:lpstr>Discussion</vt:lpstr>
      <vt:lpstr>Discussion</vt:lpstr>
      <vt:lpstr>Acknowledgements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2022-03-24T15:07:19Z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637430297726358369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5114</vt:lpwstr>
  </property>
  <property fmtid="{D5CDD505-2E9C-101B-9397-08002B2CF9AE}" pid="62" name="colorthemechange">
    <vt:lpwstr>True</vt:lpwstr>
  </property>
</Properties>
</file>